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56" r:id="rId5"/>
    <p:sldId id="265" r:id="rId6"/>
    <p:sldId id="257" r:id="rId7"/>
    <p:sldId id="291" r:id="rId8"/>
    <p:sldId id="270" r:id="rId9"/>
    <p:sldId id="271" r:id="rId10"/>
    <p:sldId id="268" r:id="rId11"/>
    <p:sldId id="289" r:id="rId12"/>
    <p:sldId id="269" r:id="rId13"/>
    <p:sldId id="290" r:id="rId14"/>
    <p:sldId id="279" r:id="rId15"/>
    <p:sldId id="294" r:id="rId16"/>
    <p:sldId id="295" r:id="rId17"/>
    <p:sldId id="283" r:id="rId18"/>
    <p:sldId id="266" r:id="rId19"/>
    <p:sldId id="275" r:id="rId20"/>
    <p:sldId id="286" r:id="rId21"/>
    <p:sldId id="274" r:id="rId22"/>
    <p:sldId id="287" r:id="rId23"/>
    <p:sldId id="276" r:id="rId24"/>
    <p:sldId id="288" r:id="rId25"/>
    <p:sldId id="258" r:id="rId26"/>
    <p:sldId id="259" r:id="rId27"/>
    <p:sldId id="292" r:id="rId28"/>
    <p:sldId id="296" r:id="rId29"/>
    <p:sldId id="293"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02"/>
    <p:restoredTop sz="94697"/>
  </p:normalViewPr>
  <p:slideViewPr>
    <p:cSldViewPr snapToGrid="0">
      <p:cViewPr varScale="1">
        <p:scale>
          <a:sx n="108" d="100"/>
          <a:sy n="108" d="100"/>
        </p:scale>
        <p:origin x="192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meyer, Sean G. (JSC-ER711)" userId="S::sharmeye@ndc.nasa.gov::42810c5c-e3f0-4eff-9f3b-df2dfb6fd28c" providerId="AD" clId="Web-{CD0C56D2-7CDC-4D6B-92A5-306EC066552D}"/>
    <pc:docChg chg="addSld modSld">
      <pc:chgData name="Harmeyer, Sean G. (JSC-ER711)" userId="S::sharmeye@ndc.nasa.gov::42810c5c-e3f0-4eff-9f3b-df2dfb6fd28c" providerId="AD" clId="Web-{CD0C56D2-7CDC-4D6B-92A5-306EC066552D}" dt="2024-02-13T18:54:57.767" v="10" actId="20577"/>
      <pc:docMkLst>
        <pc:docMk/>
      </pc:docMkLst>
      <pc:sldChg chg="modSp new">
        <pc:chgData name="Harmeyer, Sean G. (JSC-ER711)" userId="S::sharmeye@ndc.nasa.gov::42810c5c-e3f0-4eff-9f3b-df2dfb6fd28c" providerId="AD" clId="Web-{CD0C56D2-7CDC-4D6B-92A5-306EC066552D}" dt="2024-02-13T18:54:57.767" v="10" actId="20577"/>
        <pc:sldMkLst>
          <pc:docMk/>
          <pc:sldMk cId="3586796246" sldId="296"/>
        </pc:sldMkLst>
        <pc:spChg chg="mod">
          <ac:chgData name="Harmeyer, Sean G. (JSC-ER711)" userId="S::sharmeye@ndc.nasa.gov::42810c5c-e3f0-4eff-9f3b-df2dfb6fd28c" providerId="AD" clId="Web-{CD0C56D2-7CDC-4D6B-92A5-306EC066552D}" dt="2024-02-13T18:54:57.767" v="10" actId="20577"/>
          <ac:spMkLst>
            <pc:docMk/>
            <pc:sldMk cId="3586796246" sldId="296"/>
            <ac:spMk id="2" creationId="{C52F1CD2-905C-7DAD-F7AA-0AD54B4F1593}"/>
          </ac:spMkLst>
        </pc:spChg>
      </pc:sldChg>
    </pc:docChg>
  </pc:docChgLst>
  <pc:docChgLst>
    <pc:chgData name="Penn, John M. (JSC-ER7)[CACI INC. - FEDERAL]" userId="S::jpenn1@ndc.nasa.gov::09ba22eb-624c-4db4-8b53-04bba0127eca" providerId="AD" clId="Web-{CE7B36B1-D4DF-4B33-94F8-3725369BEBC0}"/>
    <pc:docChg chg="sldOrd">
      <pc:chgData name="Penn, John M. (JSC-ER7)[CACI INC. - FEDERAL]" userId="S::jpenn1@ndc.nasa.gov::09ba22eb-624c-4db4-8b53-04bba0127eca" providerId="AD" clId="Web-{CE7B36B1-D4DF-4B33-94F8-3725369BEBC0}" dt="2024-02-13T18:51:46.799" v="0"/>
      <pc:docMkLst>
        <pc:docMk/>
      </pc:docMkLst>
      <pc:sldChg chg="ord">
        <pc:chgData name="Penn, John M. (JSC-ER7)[CACI INC. - FEDERAL]" userId="S::jpenn1@ndc.nasa.gov::09ba22eb-624c-4db4-8b53-04bba0127eca" providerId="AD" clId="Web-{CE7B36B1-D4DF-4B33-94F8-3725369BEBC0}" dt="2024-02-13T18:51:46.799" v="0"/>
        <pc:sldMkLst>
          <pc:docMk/>
          <pc:sldMk cId="3947798366" sldId="257"/>
        </pc:sldMkLst>
      </pc:sldChg>
    </pc:docChg>
  </pc:docChgLst>
  <pc:docChgLst>
    <pc:chgData name="Harmeyer, Sean G. (JSC-ER711)" userId="42810c5c-e3f0-4eff-9f3b-df2dfb6fd28c" providerId="ADAL" clId="{0EE260A3-CE71-4064-8DA0-6C99967A31C3}"/>
    <pc:docChg chg="modSld">
      <pc:chgData name="Harmeyer, Sean G. (JSC-ER711)" userId="42810c5c-e3f0-4eff-9f3b-df2dfb6fd28c" providerId="ADAL" clId="{0EE260A3-CE71-4064-8DA0-6C99967A31C3}" dt="2025-02-19T14:54:55.895" v="39" actId="122"/>
      <pc:docMkLst>
        <pc:docMk/>
      </pc:docMkLst>
      <pc:sldChg chg="modSp mod">
        <pc:chgData name="Harmeyer, Sean G. (JSC-ER711)" userId="42810c5c-e3f0-4eff-9f3b-df2dfb6fd28c" providerId="ADAL" clId="{0EE260A3-CE71-4064-8DA0-6C99967A31C3}" dt="2025-02-19T14:54:55.895" v="39" actId="122"/>
        <pc:sldMkLst>
          <pc:docMk/>
          <pc:sldMk cId="330324456" sldId="256"/>
        </pc:sldMkLst>
        <pc:spChg chg="mod">
          <ac:chgData name="Harmeyer, Sean G. (JSC-ER711)" userId="42810c5c-e3f0-4eff-9f3b-df2dfb6fd28c" providerId="ADAL" clId="{0EE260A3-CE71-4064-8DA0-6C99967A31C3}" dt="2025-02-19T14:05:22.052" v="1" actId="20577"/>
          <ac:spMkLst>
            <pc:docMk/>
            <pc:sldMk cId="330324456" sldId="256"/>
            <ac:spMk id="2" creationId="{00000000-0000-0000-0000-000000000000}"/>
          </ac:spMkLst>
        </pc:spChg>
        <pc:spChg chg="mod">
          <ac:chgData name="Harmeyer, Sean G. (JSC-ER711)" userId="42810c5c-e3f0-4eff-9f3b-df2dfb6fd28c" providerId="ADAL" clId="{0EE260A3-CE71-4064-8DA0-6C99967A31C3}" dt="2025-02-19T14:54:55.895" v="39" actId="122"/>
          <ac:spMkLst>
            <pc:docMk/>
            <pc:sldMk cId="330324456" sldId="256"/>
            <ac:spMk id="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EE42EE-195F-4A44-88DD-33B12913B91D}" type="datetimeFigureOut">
              <a:rPr lang="en-US" smtClean="0"/>
              <a:t>2/19/2025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A3443-5DCF-8046-A24D-2CFE32925E8C}" type="slidenum">
              <a:rPr lang="en-US" smtClean="0"/>
              <a:t>‹#›</a:t>
            </a:fld>
            <a:endParaRPr lang="en-US"/>
          </a:p>
        </p:txBody>
      </p:sp>
    </p:spTree>
    <p:extLst>
      <p:ext uri="{BB962C8B-B14F-4D97-AF65-F5344CB8AC3E}">
        <p14:creationId xmlns:p14="http://schemas.microsoft.com/office/powerpoint/2010/main" val="1206146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EA3443-5DCF-8046-A24D-2CFE32925E8C}" type="slidenum">
              <a:rPr lang="en-US" smtClean="0"/>
              <a:t>1</a:t>
            </a:fld>
            <a:endParaRPr lang="en-US"/>
          </a:p>
        </p:txBody>
      </p:sp>
    </p:spTree>
    <p:extLst>
      <p:ext uri="{BB962C8B-B14F-4D97-AF65-F5344CB8AC3E}">
        <p14:creationId xmlns:p14="http://schemas.microsoft.com/office/powerpoint/2010/main" val="3361063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EA3443-5DCF-8046-A24D-2CFE32925E8C}" type="slidenum">
              <a:rPr lang="en-US" smtClean="0"/>
              <a:t>7</a:t>
            </a:fld>
            <a:endParaRPr lang="en-US"/>
          </a:p>
        </p:txBody>
      </p:sp>
    </p:spTree>
    <p:extLst>
      <p:ext uri="{BB962C8B-B14F-4D97-AF65-F5344CB8AC3E}">
        <p14:creationId xmlns:p14="http://schemas.microsoft.com/office/powerpoint/2010/main" val="577607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EA3443-5DCF-8046-A24D-2CFE32925E8C}" type="slidenum">
              <a:rPr lang="en-US" smtClean="0"/>
              <a:t>9</a:t>
            </a:fld>
            <a:endParaRPr lang="en-US"/>
          </a:p>
        </p:txBody>
      </p:sp>
    </p:spTree>
    <p:extLst>
      <p:ext uri="{BB962C8B-B14F-4D97-AF65-F5344CB8AC3E}">
        <p14:creationId xmlns:p14="http://schemas.microsoft.com/office/powerpoint/2010/main" val="2317032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EA3443-5DCF-8046-A24D-2CFE32925E8C}" type="slidenum">
              <a:rPr lang="en-US" smtClean="0"/>
              <a:t>11</a:t>
            </a:fld>
            <a:endParaRPr lang="en-US"/>
          </a:p>
        </p:txBody>
      </p:sp>
    </p:spTree>
    <p:extLst>
      <p:ext uri="{BB962C8B-B14F-4D97-AF65-F5344CB8AC3E}">
        <p14:creationId xmlns:p14="http://schemas.microsoft.com/office/powerpoint/2010/main" val="2452804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EA3443-5DCF-8046-A24D-2CFE32925E8C}" type="slidenum">
              <a:rPr lang="en-US" smtClean="0"/>
              <a:t>15</a:t>
            </a:fld>
            <a:endParaRPr lang="en-US"/>
          </a:p>
        </p:txBody>
      </p:sp>
    </p:spTree>
    <p:extLst>
      <p:ext uri="{BB962C8B-B14F-4D97-AF65-F5344CB8AC3E}">
        <p14:creationId xmlns:p14="http://schemas.microsoft.com/office/powerpoint/2010/main" val="4000971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EA3443-5DCF-8046-A24D-2CFE32925E8C}" type="slidenum">
              <a:rPr lang="en-US" smtClean="0"/>
              <a:t>18</a:t>
            </a:fld>
            <a:endParaRPr lang="en-US"/>
          </a:p>
        </p:txBody>
      </p:sp>
    </p:spTree>
    <p:extLst>
      <p:ext uri="{BB962C8B-B14F-4D97-AF65-F5344CB8AC3E}">
        <p14:creationId xmlns:p14="http://schemas.microsoft.com/office/powerpoint/2010/main" val="4039204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97CF112-98A9-904D-B8EB-46C4C5B45890}" type="datetimeFigureOut">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2404072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CF112-98A9-904D-B8EB-46C4C5B45890}" type="datetimeFigureOut">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4255488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CF112-98A9-904D-B8EB-46C4C5B45890}" type="datetimeFigureOut">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2733268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CF112-98A9-904D-B8EB-46C4C5B45890}" type="datetimeFigureOut">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81117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7CF112-98A9-904D-B8EB-46C4C5B45890}" type="datetimeFigureOut">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1829914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7CF112-98A9-904D-B8EB-46C4C5B45890}" type="datetimeFigureOut">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2427440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7CF112-98A9-904D-B8EB-46C4C5B45890}" type="datetimeFigureOut">
              <a:t>2/19/2025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1268445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7CF112-98A9-904D-B8EB-46C4C5B45890}" type="datetimeFigureOut">
              <a:t>2/19/2025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1058431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7CF112-98A9-904D-B8EB-46C4C5B45890}" type="datetimeFigureOut">
              <a:t>2/19/2025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4286240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7CF112-98A9-904D-B8EB-46C4C5B45890}" type="datetimeFigureOut">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4074256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7CF112-98A9-904D-B8EB-46C4C5B45890}" type="datetimeFigureOut">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A20D3A-560F-A747-BBC6-E82A9F4E8E86}" type="slidenum">
              <a:t>‹#›</a:t>
            </a:fld>
            <a:endParaRPr lang="en-US"/>
          </a:p>
        </p:txBody>
      </p:sp>
    </p:spTree>
    <p:extLst>
      <p:ext uri="{BB962C8B-B14F-4D97-AF65-F5344CB8AC3E}">
        <p14:creationId xmlns:p14="http://schemas.microsoft.com/office/powerpoint/2010/main" val="3371137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CF112-98A9-904D-B8EB-46C4C5B45890}" type="datetimeFigureOut">
              <a:t>2/19/2025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A20D3A-560F-A747-BBC6-E82A9F4E8E86}" type="slidenum">
              <a:t>‹#›</a:t>
            </a:fld>
            <a:endParaRPr lang="en-US"/>
          </a:p>
        </p:txBody>
      </p:sp>
    </p:spTree>
    <p:extLst>
      <p:ext uri="{BB962C8B-B14F-4D97-AF65-F5344CB8AC3E}">
        <p14:creationId xmlns:p14="http://schemas.microsoft.com/office/powerpoint/2010/main" val="3474094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ick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5329" y="1676644"/>
            <a:ext cx="3827410" cy="1251617"/>
          </a:xfrm>
          <a:prstGeom prst="rect">
            <a:avLst/>
          </a:prstGeom>
        </p:spPr>
      </p:pic>
      <p:sp>
        <p:nvSpPr>
          <p:cNvPr id="5" name="TextBox 4"/>
          <p:cNvSpPr txBox="1"/>
          <p:nvPr/>
        </p:nvSpPr>
        <p:spPr>
          <a:xfrm>
            <a:off x="3555707" y="2976514"/>
            <a:ext cx="1988045" cy="584775"/>
          </a:xfrm>
          <a:prstGeom prst="rect">
            <a:avLst/>
          </a:prstGeom>
          <a:noFill/>
        </p:spPr>
        <p:txBody>
          <a:bodyPr wrap="none" rtlCol="0">
            <a:spAutoFit/>
          </a:bodyPr>
          <a:lstStyle/>
          <a:p>
            <a:r>
              <a:rPr lang="en-US" sz="3200">
                <a:latin typeface="Century Schoolbook"/>
                <a:cs typeface="Century Schoolbook"/>
              </a:rPr>
              <a:t>Overview</a:t>
            </a:r>
          </a:p>
        </p:txBody>
      </p:sp>
      <p:sp>
        <p:nvSpPr>
          <p:cNvPr id="2" name="TextBox 1"/>
          <p:cNvSpPr txBox="1"/>
          <p:nvPr/>
        </p:nvSpPr>
        <p:spPr>
          <a:xfrm>
            <a:off x="3449029" y="4512382"/>
            <a:ext cx="2282997" cy="461665"/>
          </a:xfrm>
          <a:prstGeom prst="rect">
            <a:avLst/>
          </a:prstGeom>
          <a:noFill/>
        </p:spPr>
        <p:txBody>
          <a:bodyPr wrap="none" rtlCol="0">
            <a:spAutoFit/>
          </a:bodyPr>
          <a:lstStyle/>
          <a:p>
            <a:r>
              <a:rPr lang="en-US" sz="2400" dirty="0">
                <a:latin typeface="Century Schoolbook"/>
                <a:cs typeface="Century Schoolbook"/>
              </a:rPr>
              <a:t>February 2025</a:t>
            </a:r>
          </a:p>
        </p:txBody>
      </p:sp>
      <p:sp>
        <p:nvSpPr>
          <p:cNvPr id="7" name="TextBox 6"/>
          <p:cNvSpPr txBox="1"/>
          <p:nvPr/>
        </p:nvSpPr>
        <p:spPr>
          <a:xfrm>
            <a:off x="1" y="3906595"/>
            <a:ext cx="9144000" cy="369332"/>
          </a:xfrm>
          <a:prstGeom prst="rect">
            <a:avLst/>
          </a:prstGeom>
          <a:noFill/>
        </p:spPr>
        <p:txBody>
          <a:bodyPr wrap="square" rtlCol="0">
            <a:spAutoFit/>
          </a:bodyPr>
          <a:lstStyle/>
          <a:p>
            <a:pPr algn="ctr"/>
            <a:r>
              <a:rPr lang="en-US" dirty="0">
                <a:latin typeface="Century Schoolbook"/>
                <a:cs typeface="Century Schoolbook"/>
              </a:rPr>
              <a:t>Sean Harmeyer, John Penn</a:t>
            </a:r>
          </a:p>
        </p:txBody>
      </p:sp>
    </p:spTree>
    <p:extLst>
      <p:ext uri="{BB962C8B-B14F-4D97-AF65-F5344CB8AC3E}">
        <p14:creationId xmlns:p14="http://schemas.microsoft.com/office/powerpoint/2010/main" val="330324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90B203-C15B-3C45-BE20-E2B1FD89AFFA}"/>
              </a:ext>
            </a:extLst>
          </p:cNvPr>
          <p:cNvPicPr>
            <a:picLocks noChangeAspect="1"/>
          </p:cNvPicPr>
          <p:nvPr/>
        </p:nvPicPr>
        <p:blipFill>
          <a:blip r:embed="rId2"/>
          <a:stretch>
            <a:fillRect/>
          </a:stretch>
        </p:blipFill>
        <p:spPr>
          <a:xfrm>
            <a:off x="0" y="1108309"/>
            <a:ext cx="9144000" cy="4641381"/>
          </a:xfrm>
          <a:prstGeom prst="rect">
            <a:avLst/>
          </a:prstGeom>
        </p:spPr>
      </p:pic>
    </p:spTree>
    <p:extLst>
      <p:ext uri="{BB962C8B-B14F-4D97-AF65-F5344CB8AC3E}">
        <p14:creationId xmlns:p14="http://schemas.microsoft.com/office/powerpoint/2010/main" val="1222983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D78A5AEB-802B-2D40-BA01-C1BE5D7FAD67}"/>
              </a:ext>
            </a:extLst>
          </p:cNvPr>
          <p:cNvSpPr/>
          <p:nvPr/>
        </p:nvSpPr>
        <p:spPr>
          <a:xfrm>
            <a:off x="958954" y="2113374"/>
            <a:ext cx="1211180" cy="923330"/>
          </a:xfrm>
          <a:prstGeom prst="roundRect">
            <a:avLst/>
          </a:prstGeom>
          <a:solidFill>
            <a:schemeClr val="bg2">
              <a:lumMod val="90000"/>
            </a:schemeClr>
          </a:solidFill>
          <a:ln>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54C3189-2AD3-9749-AAD4-B2082B4F63BA}"/>
              </a:ext>
            </a:extLst>
          </p:cNvPr>
          <p:cNvSpPr txBox="1"/>
          <p:nvPr/>
        </p:nvSpPr>
        <p:spPr>
          <a:xfrm>
            <a:off x="975765" y="2250005"/>
            <a:ext cx="1211179" cy="646331"/>
          </a:xfrm>
          <a:prstGeom prst="rect">
            <a:avLst/>
          </a:prstGeom>
          <a:noFill/>
        </p:spPr>
        <p:txBody>
          <a:bodyPr wrap="square" rtlCol="0">
            <a:spAutoFit/>
          </a:bodyPr>
          <a:lstStyle/>
          <a:p>
            <a:pPr algn="ctr"/>
            <a:r>
              <a:rPr lang="en-US"/>
              <a:t>Simulation State 0</a:t>
            </a:r>
          </a:p>
        </p:txBody>
      </p:sp>
      <p:sp>
        <p:nvSpPr>
          <p:cNvPr id="44" name="Rounded Rectangle 43">
            <a:extLst>
              <a:ext uri="{FF2B5EF4-FFF2-40B4-BE49-F238E27FC236}">
                <a16:creationId xmlns:a16="http://schemas.microsoft.com/office/drawing/2014/main" id="{13B755DA-41FB-284A-8E82-5B3CD5AD782C}"/>
              </a:ext>
            </a:extLst>
          </p:cNvPr>
          <p:cNvSpPr/>
          <p:nvPr/>
        </p:nvSpPr>
        <p:spPr>
          <a:xfrm>
            <a:off x="3851407" y="2111506"/>
            <a:ext cx="1211180" cy="923330"/>
          </a:xfrm>
          <a:prstGeom prst="roundRect">
            <a:avLst/>
          </a:prstGeom>
          <a:solidFill>
            <a:schemeClr val="bg2">
              <a:lumMod val="90000"/>
            </a:schemeClr>
          </a:solidFill>
          <a:ln>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73BC40F6-CBA3-9D4E-83AB-854A7042324C}"/>
              </a:ext>
            </a:extLst>
          </p:cNvPr>
          <p:cNvSpPr txBox="1"/>
          <p:nvPr/>
        </p:nvSpPr>
        <p:spPr>
          <a:xfrm>
            <a:off x="3851407" y="2236106"/>
            <a:ext cx="1211179" cy="646331"/>
          </a:xfrm>
          <a:prstGeom prst="rect">
            <a:avLst/>
          </a:prstGeom>
          <a:noFill/>
        </p:spPr>
        <p:txBody>
          <a:bodyPr wrap="square" rtlCol="0">
            <a:spAutoFit/>
          </a:bodyPr>
          <a:lstStyle/>
          <a:p>
            <a:pPr algn="ctr"/>
            <a:r>
              <a:rPr lang="en-US"/>
              <a:t>Simulation State 1</a:t>
            </a:r>
          </a:p>
        </p:txBody>
      </p:sp>
      <p:sp>
        <p:nvSpPr>
          <p:cNvPr id="46" name="Rounded Rectangle 45">
            <a:extLst>
              <a:ext uri="{FF2B5EF4-FFF2-40B4-BE49-F238E27FC236}">
                <a16:creationId xmlns:a16="http://schemas.microsoft.com/office/drawing/2014/main" id="{F5860455-B152-2449-B23C-1B799A3E8764}"/>
              </a:ext>
            </a:extLst>
          </p:cNvPr>
          <p:cNvSpPr/>
          <p:nvPr/>
        </p:nvSpPr>
        <p:spPr>
          <a:xfrm>
            <a:off x="6746734" y="2083159"/>
            <a:ext cx="1211180" cy="923330"/>
          </a:xfrm>
          <a:prstGeom prst="roundRect">
            <a:avLst/>
          </a:prstGeom>
          <a:solidFill>
            <a:schemeClr val="bg2">
              <a:lumMod val="90000"/>
            </a:schemeClr>
          </a:solidFill>
          <a:ln>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E1B5047B-4B45-6C44-AAF0-E9F1D8A1D5FA}"/>
              </a:ext>
            </a:extLst>
          </p:cNvPr>
          <p:cNvSpPr txBox="1"/>
          <p:nvPr/>
        </p:nvSpPr>
        <p:spPr>
          <a:xfrm>
            <a:off x="6746734" y="2207759"/>
            <a:ext cx="1211179" cy="646331"/>
          </a:xfrm>
          <a:prstGeom prst="rect">
            <a:avLst/>
          </a:prstGeom>
          <a:noFill/>
        </p:spPr>
        <p:txBody>
          <a:bodyPr wrap="square" rtlCol="0">
            <a:spAutoFit/>
          </a:bodyPr>
          <a:lstStyle/>
          <a:p>
            <a:pPr algn="ctr"/>
            <a:r>
              <a:rPr lang="en-US"/>
              <a:t>Simulation State 2</a:t>
            </a:r>
          </a:p>
        </p:txBody>
      </p:sp>
      <p:sp>
        <p:nvSpPr>
          <p:cNvPr id="49" name="TextBox 48">
            <a:extLst>
              <a:ext uri="{FF2B5EF4-FFF2-40B4-BE49-F238E27FC236}">
                <a16:creationId xmlns:a16="http://schemas.microsoft.com/office/drawing/2014/main" id="{447D4E86-B72F-5042-B9CF-12727934C8D7}"/>
              </a:ext>
            </a:extLst>
          </p:cNvPr>
          <p:cNvSpPr txBox="1"/>
          <p:nvPr/>
        </p:nvSpPr>
        <p:spPr>
          <a:xfrm>
            <a:off x="7922589" y="2346258"/>
            <a:ext cx="343364" cy="369332"/>
          </a:xfrm>
          <a:prstGeom prst="rect">
            <a:avLst/>
          </a:prstGeom>
          <a:noFill/>
        </p:spPr>
        <p:txBody>
          <a:bodyPr wrap="none" rtlCol="0">
            <a:spAutoFit/>
          </a:bodyPr>
          <a:lstStyle/>
          <a:p>
            <a:r>
              <a:rPr lang="en-US"/>
              <a:t>…</a:t>
            </a:r>
          </a:p>
        </p:txBody>
      </p:sp>
      <p:sp>
        <p:nvSpPr>
          <p:cNvPr id="60" name="TextBox 59">
            <a:extLst>
              <a:ext uri="{FF2B5EF4-FFF2-40B4-BE49-F238E27FC236}">
                <a16:creationId xmlns:a16="http://schemas.microsoft.com/office/drawing/2014/main" id="{5B058404-B094-DD4B-8192-2277EB82F785}"/>
              </a:ext>
            </a:extLst>
          </p:cNvPr>
          <p:cNvSpPr txBox="1"/>
          <p:nvPr/>
        </p:nvSpPr>
        <p:spPr>
          <a:xfrm>
            <a:off x="1394465" y="3251222"/>
            <a:ext cx="340158" cy="369332"/>
          </a:xfrm>
          <a:prstGeom prst="rect">
            <a:avLst/>
          </a:prstGeom>
          <a:noFill/>
        </p:spPr>
        <p:txBody>
          <a:bodyPr wrap="none" rtlCol="0">
            <a:spAutoFit/>
          </a:bodyPr>
          <a:lstStyle/>
          <a:p>
            <a:r>
              <a:rPr lang="en-US"/>
              <a:t>t</a:t>
            </a:r>
            <a:r>
              <a:rPr lang="en-US" baseline="-25000"/>
              <a:t>0</a:t>
            </a:r>
            <a:endParaRPr lang="en-US"/>
          </a:p>
        </p:txBody>
      </p:sp>
      <p:sp>
        <p:nvSpPr>
          <p:cNvPr id="61" name="TextBox 60">
            <a:extLst>
              <a:ext uri="{FF2B5EF4-FFF2-40B4-BE49-F238E27FC236}">
                <a16:creationId xmlns:a16="http://schemas.microsoft.com/office/drawing/2014/main" id="{0A9E0A7D-119F-8344-A2C0-3D7D1CFA8BA6}"/>
              </a:ext>
            </a:extLst>
          </p:cNvPr>
          <p:cNvSpPr txBox="1"/>
          <p:nvPr/>
        </p:nvSpPr>
        <p:spPr>
          <a:xfrm>
            <a:off x="4072916" y="3251222"/>
            <a:ext cx="768159" cy="369332"/>
          </a:xfrm>
          <a:prstGeom prst="rect">
            <a:avLst/>
          </a:prstGeom>
          <a:noFill/>
        </p:spPr>
        <p:txBody>
          <a:bodyPr wrap="none" rtlCol="0">
            <a:spAutoFit/>
          </a:bodyPr>
          <a:lstStyle/>
          <a:p>
            <a:r>
              <a:rPr lang="en-US"/>
              <a:t>t</a:t>
            </a:r>
            <a:r>
              <a:rPr lang="en-US" baseline="-25000"/>
              <a:t>0 </a:t>
            </a:r>
            <a:r>
              <a:rPr lang="en-US"/>
              <a:t>+ 𝚫t</a:t>
            </a:r>
          </a:p>
        </p:txBody>
      </p:sp>
      <p:sp>
        <p:nvSpPr>
          <p:cNvPr id="62" name="TextBox 61">
            <a:extLst>
              <a:ext uri="{FF2B5EF4-FFF2-40B4-BE49-F238E27FC236}">
                <a16:creationId xmlns:a16="http://schemas.microsoft.com/office/drawing/2014/main" id="{CD0D8741-C84C-2249-923B-5208E6AF09D3}"/>
              </a:ext>
            </a:extLst>
          </p:cNvPr>
          <p:cNvSpPr txBox="1"/>
          <p:nvPr/>
        </p:nvSpPr>
        <p:spPr>
          <a:xfrm>
            <a:off x="6900115" y="3251222"/>
            <a:ext cx="904415" cy="369332"/>
          </a:xfrm>
          <a:prstGeom prst="rect">
            <a:avLst/>
          </a:prstGeom>
          <a:noFill/>
        </p:spPr>
        <p:txBody>
          <a:bodyPr wrap="none" rtlCol="0">
            <a:spAutoFit/>
          </a:bodyPr>
          <a:lstStyle/>
          <a:p>
            <a:r>
              <a:rPr lang="en-US"/>
              <a:t>t</a:t>
            </a:r>
            <a:r>
              <a:rPr lang="en-US" baseline="-25000"/>
              <a:t>0</a:t>
            </a:r>
            <a:r>
              <a:rPr lang="en-US"/>
              <a:t> + 2𝚫t</a:t>
            </a:r>
          </a:p>
        </p:txBody>
      </p:sp>
      <p:sp>
        <p:nvSpPr>
          <p:cNvPr id="50" name="Right Arrow 49">
            <a:extLst>
              <a:ext uri="{FF2B5EF4-FFF2-40B4-BE49-F238E27FC236}">
                <a16:creationId xmlns:a16="http://schemas.microsoft.com/office/drawing/2014/main" id="{1E9D900F-8A4B-7348-AD0E-1789CAD1EB16}"/>
              </a:ext>
            </a:extLst>
          </p:cNvPr>
          <p:cNvSpPr/>
          <p:nvPr/>
        </p:nvSpPr>
        <p:spPr>
          <a:xfrm>
            <a:off x="2181158" y="2083159"/>
            <a:ext cx="1651746" cy="951677"/>
          </a:xfrm>
          <a:prstGeom prst="rightArrow">
            <a:avLst/>
          </a:prstGeom>
          <a:solidFill>
            <a:schemeClr val="bg1">
              <a:lumMod val="8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26ED288A-E95F-0541-AD39-9DA74D280A7C}"/>
              </a:ext>
            </a:extLst>
          </p:cNvPr>
          <p:cNvSpPr txBox="1"/>
          <p:nvPr/>
        </p:nvSpPr>
        <p:spPr>
          <a:xfrm>
            <a:off x="2139480" y="2327892"/>
            <a:ext cx="1693424" cy="646331"/>
          </a:xfrm>
          <a:prstGeom prst="rect">
            <a:avLst/>
          </a:prstGeom>
          <a:noFill/>
          <a:ln>
            <a:noFill/>
          </a:ln>
        </p:spPr>
        <p:txBody>
          <a:bodyPr wrap="square" rtlCol="0">
            <a:spAutoFit/>
          </a:bodyPr>
          <a:lstStyle/>
          <a:p>
            <a:r>
              <a:rPr lang="en-US" sz="1200"/>
              <a:t>Model functions &amp; Numerical Integration</a:t>
            </a:r>
          </a:p>
        </p:txBody>
      </p:sp>
      <p:sp>
        <p:nvSpPr>
          <p:cNvPr id="79" name="Right Arrow 78">
            <a:extLst>
              <a:ext uri="{FF2B5EF4-FFF2-40B4-BE49-F238E27FC236}">
                <a16:creationId xmlns:a16="http://schemas.microsoft.com/office/drawing/2014/main" id="{527950D1-BD23-C447-A86F-ED052115F933}"/>
              </a:ext>
            </a:extLst>
          </p:cNvPr>
          <p:cNvSpPr/>
          <p:nvPr/>
        </p:nvSpPr>
        <p:spPr>
          <a:xfrm>
            <a:off x="5081090" y="2085534"/>
            <a:ext cx="1651746" cy="951677"/>
          </a:xfrm>
          <a:prstGeom prst="rightArrow">
            <a:avLst/>
          </a:prstGeom>
          <a:solidFill>
            <a:schemeClr val="bg1">
              <a:lumMod val="8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B1C3F256-8905-7842-94F1-9023906E232F}"/>
              </a:ext>
            </a:extLst>
          </p:cNvPr>
          <p:cNvSpPr txBox="1"/>
          <p:nvPr/>
        </p:nvSpPr>
        <p:spPr>
          <a:xfrm>
            <a:off x="5039412" y="2330267"/>
            <a:ext cx="1693424" cy="646331"/>
          </a:xfrm>
          <a:prstGeom prst="rect">
            <a:avLst/>
          </a:prstGeom>
          <a:noFill/>
          <a:ln>
            <a:noFill/>
          </a:ln>
        </p:spPr>
        <p:txBody>
          <a:bodyPr wrap="square" rtlCol="0">
            <a:spAutoFit/>
          </a:bodyPr>
          <a:lstStyle/>
          <a:p>
            <a:r>
              <a:rPr lang="en-US" sz="1200"/>
              <a:t>Model functions &amp; Numerical Integration</a:t>
            </a:r>
          </a:p>
        </p:txBody>
      </p:sp>
      <p:cxnSp>
        <p:nvCxnSpPr>
          <p:cNvPr id="87" name="Straight Arrow Connector 86">
            <a:extLst>
              <a:ext uri="{FF2B5EF4-FFF2-40B4-BE49-F238E27FC236}">
                <a16:creationId xmlns:a16="http://schemas.microsoft.com/office/drawing/2014/main" id="{22DE9C3A-C840-734D-B40C-742E6A2A7CC4}"/>
              </a:ext>
            </a:extLst>
          </p:cNvPr>
          <p:cNvCxnSpPr>
            <a:stCxn id="60" idx="3"/>
            <a:endCxn id="61" idx="1"/>
          </p:cNvCxnSpPr>
          <p:nvPr/>
        </p:nvCxnSpPr>
        <p:spPr>
          <a:xfrm>
            <a:off x="1734623" y="3435888"/>
            <a:ext cx="233829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BABEBF27-1848-2A49-BB62-30201EEB8FC3}"/>
              </a:ext>
            </a:extLst>
          </p:cNvPr>
          <p:cNvCxnSpPr>
            <a:cxnSpLocks/>
            <a:stCxn id="61" idx="3"/>
            <a:endCxn id="62" idx="1"/>
          </p:cNvCxnSpPr>
          <p:nvPr/>
        </p:nvCxnSpPr>
        <p:spPr>
          <a:xfrm>
            <a:off x="4841075" y="3435888"/>
            <a:ext cx="205904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D6E3DE5D-B771-7242-8233-2408CE1ABEB9}"/>
              </a:ext>
            </a:extLst>
          </p:cNvPr>
          <p:cNvCxnSpPr>
            <a:cxnSpLocks/>
            <a:stCxn id="62" idx="3"/>
          </p:cNvCxnSpPr>
          <p:nvPr/>
        </p:nvCxnSpPr>
        <p:spPr>
          <a:xfrm flipV="1">
            <a:off x="7804530" y="3429000"/>
            <a:ext cx="390564" cy="68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5242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57F4A1C-1D06-856C-4A5D-FE405632F939}"/>
              </a:ext>
            </a:extLst>
          </p:cNvPr>
          <p:cNvSpPr txBox="1"/>
          <p:nvPr/>
        </p:nvSpPr>
        <p:spPr>
          <a:xfrm>
            <a:off x="641865" y="3271027"/>
            <a:ext cx="7315200" cy="830997"/>
          </a:xfrm>
          <a:prstGeom prst="rect">
            <a:avLst/>
          </a:prstGeom>
          <a:noFill/>
        </p:spPr>
        <p:txBody>
          <a:bodyPr wrap="square" rtlCol="0">
            <a:spAutoFit/>
          </a:bodyPr>
          <a:lstStyle/>
          <a:p>
            <a:pPr marL="285750" indent="-285750">
              <a:buFont typeface="Arial" panose="020B0604020202020204" pitchFamily="34" charset="0"/>
              <a:buChar char="•"/>
            </a:pPr>
            <a:r>
              <a:rPr lang="en-US" sz="1600">
                <a:latin typeface="Book Antiqua" panose="02040602050305030304" pitchFamily="18" charset="0"/>
              </a:rPr>
              <a:t>Acceleration is a rate of velocity change .</a:t>
            </a:r>
          </a:p>
          <a:p>
            <a:pPr marL="285750" indent="-285750">
              <a:buFont typeface="Arial" panose="020B0604020202020204" pitchFamily="34" charset="0"/>
              <a:buChar char="•"/>
            </a:pPr>
            <a:r>
              <a:rPr lang="en-US" sz="1600">
                <a:latin typeface="Book Antiqua" panose="02040602050305030304" pitchFamily="18" charset="0"/>
              </a:rPr>
              <a:t>Velocity is a rate of position change.</a:t>
            </a:r>
          </a:p>
          <a:p>
            <a:pPr marL="285750" indent="-285750">
              <a:buFont typeface="Arial" panose="020B0604020202020204" pitchFamily="34" charset="0"/>
              <a:buChar char="•"/>
            </a:pPr>
            <a:r>
              <a:rPr lang="en-US" sz="1600">
                <a:latin typeface="Book Antiqua" panose="02040602050305030304" pitchFamily="18" charset="0"/>
              </a:rPr>
              <a:t>Current is a rate of change of charge.</a:t>
            </a:r>
          </a:p>
        </p:txBody>
      </p:sp>
      <p:sp>
        <p:nvSpPr>
          <p:cNvPr id="7" name="TextBox 6">
            <a:extLst>
              <a:ext uri="{FF2B5EF4-FFF2-40B4-BE49-F238E27FC236}">
                <a16:creationId xmlns:a16="http://schemas.microsoft.com/office/drawing/2014/main" id="{5C29F640-C3AA-9B58-C817-DC45A4B7FFD6}"/>
              </a:ext>
            </a:extLst>
          </p:cNvPr>
          <p:cNvSpPr txBox="1"/>
          <p:nvPr/>
        </p:nvSpPr>
        <p:spPr>
          <a:xfrm>
            <a:off x="2299924" y="320678"/>
            <a:ext cx="3983149" cy="646331"/>
          </a:xfrm>
          <a:prstGeom prst="rect">
            <a:avLst/>
          </a:prstGeom>
          <a:noFill/>
        </p:spPr>
        <p:txBody>
          <a:bodyPr wrap="square" rtlCol="0">
            <a:spAutoFit/>
          </a:bodyPr>
          <a:lstStyle/>
          <a:p>
            <a:pPr algn="ctr"/>
            <a:r>
              <a:rPr lang="en-US">
                <a:latin typeface="Book Antiqua" panose="02040602050305030304" pitchFamily="18" charset="0"/>
              </a:rPr>
              <a:t>General Strategy for Developing a Dynamic Simulation</a:t>
            </a:r>
          </a:p>
        </p:txBody>
      </p:sp>
      <p:sp>
        <p:nvSpPr>
          <p:cNvPr id="8" name="TextBox 7">
            <a:extLst>
              <a:ext uri="{FF2B5EF4-FFF2-40B4-BE49-F238E27FC236}">
                <a16:creationId xmlns:a16="http://schemas.microsoft.com/office/drawing/2014/main" id="{9D389F76-DFF9-48A1-DC8B-A8AFE5E19B45}"/>
              </a:ext>
            </a:extLst>
          </p:cNvPr>
          <p:cNvSpPr txBox="1"/>
          <p:nvPr/>
        </p:nvSpPr>
        <p:spPr>
          <a:xfrm>
            <a:off x="641868" y="1337583"/>
            <a:ext cx="7315200" cy="338554"/>
          </a:xfrm>
          <a:prstGeom prst="rect">
            <a:avLst/>
          </a:prstGeom>
          <a:noFill/>
        </p:spPr>
        <p:txBody>
          <a:bodyPr wrap="square" rtlCol="0">
            <a:spAutoFit/>
          </a:bodyPr>
          <a:lstStyle/>
          <a:p>
            <a:r>
              <a:rPr lang="en-US" sz="1600">
                <a:latin typeface="Book Antiqua" panose="02040602050305030304" pitchFamily="18" charset="0"/>
              </a:rPr>
              <a:t>“Dynamic” means “characterized by change”. </a:t>
            </a:r>
          </a:p>
        </p:txBody>
      </p:sp>
      <p:sp>
        <p:nvSpPr>
          <p:cNvPr id="9" name="TextBox 8">
            <a:extLst>
              <a:ext uri="{FF2B5EF4-FFF2-40B4-BE49-F238E27FC236}">
                <a16:creationId xmlns:a16="http://schemas.microsoft.com/office/drawing/2014/main" id="{391DB437-E4C1-7C3D-DDBE-2157EC4A2A91}"/>
              </a:ext>
            </a:extLst>
          </p:cNvPr>
          <p:cNvSpPr txBox="1"/>
          <p:nvPr/>
        </p:nvSpPr>
        <p:spPr>
          <a:xfrm>
            <a:off x="641866" y="1821109"/>
            <a:ext cx="7315200" cy="1077218"/>
          </a:xfrm>
          <a:prstGeom prst="rect">
            <a:avLst/>
          </a:prstGeom>
          <a:noFill/>
        </p:spPr>
        <p:txBody>
          <a:bodyPr wrap="square" rtlCol="0">
            <a:spAutoFit/>
          </a:bodyPr>
          <a:lstStyle/>
          <a:p>
            <a:r>
              <a:rPr lang="en-US" sz="1600">
                <a:latin typeface="Book Antiqua" panose="02040602050305030304" pitchFamily="18" charset="0"/>
              </a:rPr>
              <a:t>In a dynamic simulation things like position, and velocity, continuously change over time. Lots of other things might change as well depending on what you are simulating. The amount that something changes per unit of time is its </a:t>
            </a:r>
            <a:r>
              <a:rPr lang="en-US" sz="1600" b="1">
                <a:latin typeface="Book Antiqua" panose="02040602050305030304" pitchFamily="18" charset="0"/>
              </a:rPr>
              <a:t>rate of change, </a:t>
            </a:r>
            <a:r>
              <a:rPr lang="en-US" sz="1600">
                <a:latin typeface="Book Antiqua" panose="02040602050305030304" pitchFamily="18" charset="0"/>
              </a:rPr>
              <a:t>or</a:t>
            </a:r>
            <a:r>
              <a:rPr lang="en-US" sz="1600" b="1">
                <a:latin typeface="Book Antiqua" panose="02040602050305030304" pitchFamily="18" charset="0"/>
              </a:rPr>
              <a:t> time derivative.</a:t>
            </a:r>
            <a:endParaRPr lang="en-US" sz="1600">
              <a:latin typeface="Book Antiqua" panose="02040602050305030304" pitchFamily="18" charset="0"/>
            </a:endParaRPr>
          </a:p>
        </p:txBody>
      </p:sp>
      <p:sp>
        <p:nvSpPr>
          <p:cNvPr id="10" name="TextBox 9">
            <a:extLst>
              <a:ext uri="{FF2B5EF4-FFF2-40B4-BE49-F238E27FC236}">
                <a16:creationId xmlns:a16="http://schemas.microsoft.com/office/drawing/2014/main" id="{AEA83A5C-3A77-9E4E-D796-3F1B82248529}"/>
              </a:ext>
            </a:extLst>
          </p:cNvPr>
          <p:cNvSpPr txBox="1"/>
          <p:nvPr/>
        </p:nvSpPr>
        <p:spPr>
          <a:xfrm>
            <a:off x="641866" y="4246996"/>
            <a:ext cx="7315200" cy="830997"/>
          </a:xfrm>
          <a:prstGeom prst="rect">
            <a:avLst/>
          </a:prstGeom>
          <a:noFill/>
        </p:spPr>
        <p:txBody>
          <a:bodyPr wrap="square" rtlCol="0">
            <a:spAutoFit/>
          </a:bodyPr>
          <a:lstStyle/>
          <a:p>
            <a:r>
              <a:rPr lang="en-US" sz="1600">
                <a:latin typeface="Book Antiqua" panose="02040602050305030304" pitchFamily="18" charset="0"/>
              </a:rPr>
              <a:t>If we know the rate of change of something, then we can add up all the little</a:t>
            </a:r>
          </a:p>
          <a:p>
            <a:r>
              <a:rPr lang="en-US" sz="1600">
                <a:latin typeface="Book Antiqua" panose="02040602050305030304" pitchFamily="18" charset="0"/>
              </a:rPr>
              <a:t>changes over time to keep track of its value. This “adding up the little pieces” is called “numerical integration”. </a:t>
            </a:r>
          </a:p>
        </p:txBody>
      </p:sp>
      <p:sp>
        <p:nvSpPr>
          <p:cNvPr id="11" name="TextBox 10">
            <a:extLst>
              <a:ext uri="{FF2B5EF4-FFF2-40B4-BE49-F238E27FC236}">
                <a16:creationId xmlns:a16="http://schemas.microsoft.com/office/drawing/2014/main" id="{1B5DF270-E0C3-468B-68DF-9F8C75F4EC25}"/>
              </a:ext>
            </a:extLst>
          </p:cNvPr>
          <p:cNvSpPr txBox="1"/>
          <p:nvPr/>
        </p:nvSpPr>
        <p:spPr>
          <a:xfrm>
            <a:off x="633898" y="5228029"/>
            <a:ext cx="7315200" cy="584775"/>
          </a:xfrm>
          <a:prstGeom prst="rect">
            <a:avLst/>
          </a:prstGeom>
          <a:noFill/>
        </p:spPr>
        <p:txBody>
          <a:bodyPr wrap="square">
            <a:spAutoFit/>
          </a:bodyPr>
          <a:lstStyle/>
          <a:p>
            <a:r>
              <a:rPr lang="en-US" sz="1600">
                <a:latin typeface="Book Antiqua" panose="02040602050305030304" pitchFamily="18" charset="0"/>
              </a:rPr>
              <a:t>This is the basic strategy for designing Trick dynamic simulations. We calculate rates, and then we numerically integrate them.</a:t>
            </a:r>
            <a:endParaRPr lang="en-US" sz="1600"/>
          </a:p>
        </p:txBody>
      </p:sp>
      <p:sp>
        <p:nvSpPr>
          <p:cNvPr id="12" name="TextBox 11">
            <a:extLst>
              <a:ext uri="{FF2B5EF4-FFF2-40B4-BE49-F238E27FC236}">
                <a16:creationId xmlns:a16="http://schemas.microsoft.com/office/drawing/2014/main" id="{5B8BA134-7A34-2823-2377-682E651A3BEE}"/>
              </a:ext>
            </a:extLst>
          </p:cNvPr>
          <p:cNvSpPr txBox="1"/>
          <p:nvPr/>
        </p:nvSpPr>
        <p:spPr>
          <a:xfrm>
            <a:off x="641864" y="2920021"/>
            <a:ext cx="7315200" cy="338554"/>
          </a:xfrm>
          <a:prstGeom prst="rect">
            <a:avLst/>
          </a:prstGeom>
          <a:noFill/>
        </p:spPr>
        <p:txBody>
          <a:bodyPr wrap="square" rtlCol="0">
            <a:spAutoFit/>
          </a:bodyPr>
          <a:lstStyle/>
          <a:p>
            <a:r>
              <a:rPr lang="en-US" sz="1600">
                <a:latin typeface="Book Antiqua" panose="02040602050305030304" pitchFamily="18" charset="0"/>
              </a:rPr>
              <a:t>For example:</a:t>
            </a:r>
          </a:p>
        </p:txBody>
      </p:sp>
    </p:spTree>
    <p:extLst>
      <p:ext uri="{BB962C8B-B14F-4D97-AF65-F5344CB8AC3E}">
        <p14:creationId xmlns:p14="http://schemas.microsoft.com/office/powerpoint/2010/main" val="2514070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EEFCDD-D600-DE81-A1B4-59CE8F112868}"/>
              </a:ext>
            </a:extLst>
          </p:cNvPr>
          <p:cNvSpPr txBox="1"/>
          <p:nvPr/>
        </p:nvSpPr>
        <p:spPr>
          <a:xfrm>
            <a:off x="677082" y="1328274"/>
            <a:ext cx="7789836" cy="338554"/>
          </a:xfrm>
          <a:prstGeom prst="rect">
            <a:avLst/>
          </a:prstGeom>
          <a:noFill/>
        </p:spPr>
        <p:txBody>
          <a:bodyPr wrap="square" rtlCol="0">
            <a:spAutoFit/>
          </a:bodyPr>
          <a:lstStyle/>
          <a:p>
            <a:r>
              <a:rPr lang="en-US" sz="1600">
                <a:latin typeface="Book Antiqua" panose="02040602050305030304" pitchFamily="18" charset="0"/>
              </a:rPr>
              <a:t>To determine the motion of an object we generally start with Newton’s Second Law:</a:t>
            </a:r>
          </a:p>
        </p:txBody>
      </p:sp>
      <p:sp>
        <p:nvSpPr>
          <p:cNvPr id="5" name="TextBox 4">
            <a:extLst>
              <a:ext uri="{FF2B5EF4-FFF2-40B4-BE49-F238E27FC236}">
                <a16:creationId xmlns:a16="http://schemas.microsoft.com/office/drawing/2014/main" id="{DB41A3F6-5341-E76B-1323-DA1F84A5B059}"/>
              </a:ext>
            </a:extLst>
          </p:cNvPr>
          <p:cNvSpPr txBox="1"/>
          <p:nvPr/>
        </p:nvSpPr>
        <p:spPr>
          <a:xfrm>
            <a:off x="677082" y="3422343"/>
            <a:ext cx="3136161" cy="338554"/>
          </a:xfrm>
          <a:prstGeom prst="rect">
            <a:avLst/>
          </a:prstGeom>
          <a:noFill/>
        </p:spPr>
        <p:txBody>
          <a:bodyPr wrap="square">
            <a:spAutoFit/>
          </a:bodyPr>
          <a:lstStyle/>
          <a:p>
            <a:r>
              <a:rPr lang="en-US" sz="1600">
                <a:latin typeface="Book Antiqua" panose="02040602050305030304" pitchFamily="18" charset="0"/>
              </a:rPr>
              <a:t>Solving for acceleration, we get :</a:t>
            </a:r>
            <a:endParaRPr lang="en-US" sz="1600"/>
          </a:p>
        </p:txBody>
      </p:sp>
      <p:sp>
        <p:nvSpPr>
          <p:cNvPr id="6" name="TextBox 5">
            <a:extLst>
              <a:ext uri="{FF2B5EF4-FFF2-40B4-BE49-F238E27FC236}">
                <a16:creationId xmlns:a16="http://schemas.microsoft.com/office/drawing/2014/main" id="{A372927C-4E48-A29C-70E4-A23931A1A606}"/>
              </a:ext>
            </a:extLst>
          </p:cNvPr>
          <p:cNvSpPr txBox="1"/>
          <p:nvPr/>
        </p:nvSpPr>
        <p:spPr>
          <a:xfrm>
            <a:off x="677081" y="2270738"/>
            <a:ext cx="4186748" cy="338554"/>
          </a:xfrm>
          <a:prstGeom prst="rect">
            <a:avLst/>
          </a:prstGeom>
          <a:noFill/>
        </p:spPr>
        <p:txBody>
          <a:bodyPr wrap="square" rtlCol="0">
            <a:spAutoFit/>
          </a:bodyPr>
          <a:lstStyle/>
          <a:p>
            <a:r>
              <a:rPr lang="en-US" sz="1600">
                <a:latin typeface="Book Antiqua" panose="02040602050305030304" pitchFamily="18" charset="0"/>
              </a:rPr>
              <a:t>That is, force equals mass times acceleration.</a:t>
            </a:r>
          </a:p>
        </p:txBody>
      </p:sp>
      <p:sp>
        <p:nvSpPr>
          <p:cNvPr id="7" name="TextBox 6">
            <a:extLst>
              <a:ext uri="{FF2B5EF4-FFF2-40B4-BE49-F238E27FC236}">
                <a16:creationId xmlns:a16="http://schemas.microsoft.com/office/drawing/2014/main" id="{0CC79FF0-C26C-104C-0A3E-2FB89944CB26}"/>
              </a:ext>
            </a:extLst>
          </p:cNvPr>
          <p:cNvSpPr txBox="1"/>
          <p:nvPr/>
        </p:nvSpPr>
        <p:spPr>
          <a:xfrm>
            <a:off x="677080" y="4493367"/>
            <a:ext cx="7696484" cy="830997"/>
          </a:xfrm>
          <a:prstGeom prst="rect">
            <a:avLst/>
          </a:prstGeom>
          <a:noFill/>
        </p:spPr>
        <p:txBody>
          <a:bodyPr wrap="square">
            <a:spAutoFit/>
          </a:bodyPr>
          <a:lstStyle/>
          <a:p>
            <a:r>
              <a:rPr lang="en-US" sz="1600">
                <a:latin typeface="Book Antiqua" panose="02040602050305030304" pitchFamily="18" charset="0"/>
              </a:rPr>
              <a:t>So, if we have a force acting on a mass, we can determine its acceleration. Then, we can then numerically integrate that acceleration to get velocity and then integrate the velocity to get position.</a:t>
            </a:r>
            <a:endParaRPr lang="en-US" sz="1600"/>
          </a:p>
        </p:txBody>
      </p:sp>
      <p:sp>
        <p:nvSpPr>
          <p:cNvPr id="8" name="TextBox 7">
            <a:extLst>
              <a:ext uri="{FF2B5EF4-FFF2-40B4-BE49-F238E27FC236}">
                <a16:creationId xmlns:a16="http://schemas.microsoft.com/office/drawing/2014/main" id="{629F6C72-B530-7D3D-DBCD-169C95426866}"/>
              </a:ext>
            </a:extLst>
          </p:cNvPr>
          <p:cNvSpPr txBox="1"/>
          <p:nvPr/>
        </p:nvSpPr>
        <p:spPr>
          <a:xfrm>
            <a:off x="3657600" y="1819544"/>
            <a:ext cx="1828800" cy="461665"/>
          </a:xfrm>
          <a:prstGeom prst="rect">
            <a:avLst/>
          </a:prstGeom>
          <a:noFill/>
          <a:ln>
            <a:noFill/>
          </a:ln>
        </p:spPr>
        <p:txBody>
          <a:bodyPr wrap="square" rtlCol="0">
            <a:spAutoFit/>
          </a:bodyPr>
          <a:lstStyle/>
          <a:p>
            <a:pPr algn="ctr"/>
            <a:r>
              <a:rPr lang="en-US" sz="2400">
                <a:latin typeface="Book Antiqua" panose="02040602050305030304" pitchFamily="18" charset="0"/>
              </a:rPr>
              <a:t>F = ma</a:t>
            </a:r>
          </a:p>
        </p:txBody>
      </p:sp>
      <p:sp>
        <p:nvSpPr>
          <p:cNvPr id="9" name="TextBox 8">
            <a:extLst>
              <a:ext uri="{FF2B5EF4-FFF2-40B4-BE49-F238E27FC236}">
                <a16:creationId xmlns:a16="http://schemas.microsoft.com/office/drawing/2014/main" id="{0B2EF023-71C8-27D7-6C43-48B3CDF183FC}"/>
              </a:ext>
            </a:extLst>
          </p:cNvPr>
          <p:cNvSpPr txBox="1"/>
          <p:nvPr/>
        </p:nvSpPr>
        <p:spPr>
          <a:xfrm>
            <a:off x="3657600" y="3668564"/>
            <a:ext cx="1828800" cy="461665"/>
          </a:xfrm>
          <a:prstGeom prst="rect">
            <a:avLst/>
          </a:prstGeom>
          <a:noFill/>
          <a:ln>
            <a:noFill/>
          </a:ln>
        </p:spPr>
        <p:txBody>
          <a:bodyPr wrap="square" rtlCol="0">
            <a:spAutoFit/>
          </a:bodyPr>
          <a:lstStyle/>
          <a:p>
            <a:pPr algn="ctr"/>
            <a:r>
              <a:rPr lang="en-US" sz="2400">
                <a:latin typeface="Book Antiqua" panose="02040602050305030304" pitchFamily="18" charset="0"/>
              </a:rPr>
              <a:t>a = F/m</a:t>
            </a:r>
          </a:p>
        </p:txBody>
      </p:sp>
      <p:sp>
        <p:nvSpPr>
          <p:cNvPr id="10" name="TextBox 9">
            <a:extLst>
              <a:ext uri="{FF2B5EF4-FFF2-40B4-BE49-F238E27FC236}">
                <a16:creationId xmlns:a16="http://schemas.microsoft.com/office/drawing/2014/main" id="{C624E7FE-7440-613C-E835-0D9437438885}"/>
              </a:ext>
            </a:extLst>
          </p:cNvPr>
          <p:cNvSpPr txBox="1"/>
          <p:nvPr/>
        </p:nvSpPr>
        <p:spPr>
          <a:xfrm>
            <a:off x="677080" y="2787710"/>
            <a:ext cx="7318343" cy="584775"/>
          </a:xfrm>
          <a:prstGeom prst="rect">
            <a:avLst/>
          </a:prstGeom>
          <a:noFill/>
        </p:spPr>
        <p:txBody>
          <a:bodyPr wrap="square" rtlCol="0">
            <a:spAutoFit/>
          </a:bodyPr>
          <a:lstStyle/>
          <a:p>
            <a:r>
              <a:rPr lang="en-US" sz="1600">
                <a:latin typeface="Book Antiqua" panose="02040602050305030304" pitchFamily="18" charset="0"/>
              </a:rPr>
              <a:t>This allows us to determine the rates that effect motion, that is: acceleration and velocity.</a:t>
            </a:r>
          </a:p>
        </p:txBody>
      </p:sp>
      <p:sp>
        <p:nvSpPr>
          <p:cNvPr id="11" name="TextBox 10">
            <a:extLst>
              <a:ext uri="{FF2B5EF4-FFF2-40B4-BE49-F238E27FC236}">
                <a16:creationId xmlns:a16="http://schemas.microsoft.com/office/drawing/2014/main" id="{C59FFC40-3BE0-D723-940B-24A87EC812FF}"/>
              </a:ext>
            </a:extLst>
          </p:cNvPr>
          <p:cNvSpPr txBox="1"/>
          <p:nvPr/>
        </p:nvSpPr>
        <p:spPr>
          <a:xfrm>
            <a:off x="0" y="184825"/>
            <a:ext cx="9143999" cy="369332"/>
          </a:xfrm>
          <a:prstGeom prst="rect">
            <a:avLst/>
          </a:prstGeom>
          <a:noFill/>
        </p:spPr>
        <p:txBody>
          <a:bodyPr wrap="square" rtlCol="0">
            <a:spAutoFit/>
          </a:bodyPr>
          <a:lstStyle/>
          <a:p>
            <a:pPr algn="ctr"/>
            <a:r>
              <a:rPr lang="en-US">
                <a:latin typeface="Book Antiqua" panose="02040602050305030304" pitchFamily="18" charset="0"/>
              </a:rPr>
              <a:t>General Strategy for Motion</a:t>
            </a:r>
          </a:p>
        </p:txBody>
      </p:sp>
      <p:sp>
        <p:nvSpPr>
          <p:cNvPr id="12" name="TextBox 11">
            <a:extLst>
              <a:ext uri="{FF2B5EF4-FFF2-40B4-BE49-F238E27FC236}">
                <a16:creationId xmlns:a16="http://schemas.microsoft.com/office/drawing/2014/main" id="{4FA2C438-4AAA-562D-D9F7-47E6EEAA6CFC}"/>
              </a:ext>
            </a:extLst>
          </p:cNvPr>
          <p:cNvSpPr txBox="1"/>
          <p:nvPr/>
        </p:nvSpPr>
        <p:spPr>
          <a:xfrm>
            <a:off x="677080" y="4056976"/>
            <a:ext cx="5723720" cy="338554"/>
          </a:xfrm>
          <a:prstGeom prst="rect">
            <a:avLst/>
          </a:prstGeom>
          <a:noFill/>
        </p:spPr>
        <p:txBody>
          <a:bodyPr wrap="square" rtlCol="0">
            <a:spAutoFit/>
          </a:bodyPr>
          <a:lstStyle/>
          <a:p>
            <a:r>
              <a:rPr lang="en-US" sz="1600">
                <a:latin typeface="Book Antiqua" panose="02040602050305030304" pitchFamily="18" charset="0"/>
              </a:rPr>
              <a:t>This is the form of Newton’s Law that we generally use.</a:t>
            </a:r>
          </a:p>
        </p:txBody>
      </p:sp>
    </p:spTree>
    <p:extLst>
      <p:ext uri="{BB962C8B-B14F-4D97-AF65-F5344CB8AC3E}">
        <p14:creationId xmlns:p14="http://schemas.microsoft.com/office/powerpoint/2010/main" val="4040970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E9F5DF-3908-3A43-911F-8CC9D5354C3C}"/>
              </a:ext>
            </a:extLst>
          </p:cNvPr>
          <p:cNvSpPr txBox="1"/>
          <p:nvPr/>
        </p:nvSpPr>
        <p:spPr>
          <a:xfrm>
            <a:off x="2826171" y="942997"/>
            <a:ext cx="3491661" cy="584775"/>
          </a:xfrm>
          <a:prstGeom prst="rect">
            <a:avLst/>
          </a:prstGeom>
          <a:noFill/>
        </p:spPr>
        <p:txBody>
          <a:bodyPr wrap="none" rtlCol="0">
            <a:spAutoFit/>
          </a:bodyPr>
          <a:lstStyle/>
          <a:p>
            <a:pPr algn="ctr"/>
            <a:r>
              <a:rPr lang="en-US" sz="3200">
                <a:latin typeface="Century Schoolbook" panose="02040604050505020304" pitchFamily="18" charset="0"/>
              </a:rPr>
              <a:t>The Goal of Trick</a:t>
            </a:r>
          </a:p>
        </p:txBody>
      </p:sp>
      <p:sp>
        <p:nvSpPr>
          <p:cNvPr id="7" name="TextBox 6">
            <a:extLst>
              <a:ext uri="{FF2B5EF4-FFF2-40B4-BE49-F238E27FC236}">
                <a16:creationId xmlns:a16="http://schemas.microsoft.com/office/drawing/2014/main" id="{16CD9761-E2E1-294C-8EA9-A36713BA1E4F}"/>
              </a:ext>
            </a:extLst>
          </p:cNvPr>
          <p:cNvSpPr txBox="1"/>
          <p:nvPr/>
        </p:nvSpPr>
        <p:spPr>
          <a:xfrm>
            <a:off x="862642" y="2415601"/>
            <a:ext cx="7565366" cy="2308324"/>
          </a:xfrm>
          <a:prstGeom prst="rect">
            <a:avLst/>
          </a:prstGeom>
          <a:noFill/>
        </p:spPr>
        <p:txBody>
          <a:bodyPr wrap="square">
            <a:spAutoFit/>
          </a:bodyPr>
          <a:lstStyle/>
          <a:p>
            <a:r>
              <a:rPr lang="en-US" sz="2400" b="0" i="0" u="none" strike="noStrike">
                <a:solidFill>
                  <a:srgbClr val="24292E"/>
                </a:solidFill>
                <a:effectLst/>
                <a:latin typeface="Century Schoolbook" panose="02040604050505020304" pitchFamily="18" charset="0"/>
              </a:rPr>
              <a:t>The goal of Trick is to help simulation developers to focus on the algorithms and equations of their problem domain rather than repeatedly solving the same, time-consuming simulation architecture problems and reimplementing the same required capabilities. </a:t>
            </a:r>
            <a:endParaRPr lang="en-US" sz="2400">
              <a:latin typeface="Century Schoolbook" panose="02040604050505020304" pitchFamily="18" charset="0"/>
            </a:endParaRPr>
          </a:p>
        </p:txBody>
      </p:sp>
    </p:spTree>
    <p:extLst>
      <p:ext uri="{BB962C8B-B14F-4D97-AF65-F5344CB8AC3E}">
        <p14:creationId xmlns:p14="http://schemas.microsoft.com/office/powerpoint/2010/main" val="2435746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25710" y="1484521"/>
            <a:ext cx="7738456" cy="4154984"/>
          </a:xfrm>
          <a:prstGeom prst="rect">
            <a:avLst/>
          </a:prstGeom>
        </p:spPr>
        <p:txBody>
          <a:bodyPr wrap="square">
            <a:spAutoFit/>
          </a:bodyPr>
          <a:lstStyle/>
          <a:p>
            <a:pPr marL="342900" indent="-342900">
              <a:buFont typeface="Arial" panose="020B0604020202020204" pitchFamily="34" charset="0"/>
              <a:buChar char="•"/>
            </a:pPr>
            <a:r>
              <a:rPr lang="en-US" sz="2400" dirty="0">
                <a:latin typeface="Century Schoolbook"/>
                <a:cs typeface="Century Schoolbook"/>
              </a:rPr>
              <a:t>Automated binding/access to simulation variables</a:t>
            </a:r>
          </a:p>
          <a:p>
            <a:pPr marL="342900" indent="-342900">
              <a:buFont typeface="Arial" panose="020B0604020202020204" pitchFamily="34" charset="0"/>
              <a:buChar char="•"/>
            </a:pPr>
            <a:r>
              <a:rPr lang="en-US" sz="2400" dirty="0">
                <a:latin typeface="Century Schoolbook"/>
                <a:cs typeface="Century Schoolbook"/>
              </a:rPr>
              <a:t>Job scheduling (calling functions at the right time)</a:t>
            </a:r>
          </a:p>
          <a:p>
            <a:pPr marL="285750" indent="-285750">
              <a:buFont typeface="Arial"/>
              <a:buChar char="•"/>
            </a:pPr>
            <a:r>
              <a:rPr lang="en-US" sz="2400" dirty="0">
                <a:latin typeface="Century Schoolbook"/>
                <a:cs typeface="Century Schoolbook"/>
              </a:rPr>
              <a:t>Real-time synchronization</a:t>
            </a:r>
          </a:p>
          <a:p>
            <a:pPr marL="285750" indent="-285750">
              <a:buFont typeface="Arial"/>
              <a:buChar char="•"/>
            </a:pPr>
            <a:r>
              <a:rPr lang="en-US" sz="2400" dirty="0">
                <a:latin typeface="Century Schoolbook"/>
                <a:cs typeface="Century Schoolbook"/>
              </a:rPr>
              <a:t>Ability to save and restore the sim state (checkpointing).</a:t>
            </a:r>
          </a:p>
          <a:p>
            <a:pPr marL="285750" indent="-285750">
              <a:buFont typeface="Arial"/>
              <a:buChar char="•"/>
            </a:pPr>
            <a:r>
              <a:rPr lang="en-US" sz="2400" dirty="0">
                <a:latin typeface="Century Schoolbook"/>
                <a:cs typeface="Century Schoolbook"/>
              </a:rPr>
              <a:t>Data-recording</a:t>
            </a:r>
          </a:p>
          <a:p>
            <a:pPr marL="285750" indent="-285750">
              <a:buFont typeface="Arial"/>
              <a:buChar char="•"/>
            </a:pPr>
            <a:r>
              <a:rPr lang="en-US" sz="2400" dirty="0">
                <a:latin typeface="Century Schoolbook"/>
                <a:cs typeface="Century Schoolbook"/>
              </a:rPr>
              <a:t>Network access to sim variables (variable server)</a:t>
            </a:r>
          </a:p>
          <a:p>
            <a:pPr marL="285750" indent="-285750">
              <a:buFont typeface="Arial"/>
              <a:buChar char="•"/>
            </a:pPr>
            <a:r>
              <a:rPr lang="en-US" sz="2400" dirty="0">
                <a:latin typeface="Century Schoolbook"/>
                <a:cs typeface="Century Schoolbook"/>
              </a:rPr>
              <a:t>Numeric state integration</a:t>
            </a:r>
          </a:p>
          <a:p>
            <a:pPr marL="285750" indent="-285750">
              <a:buFont typeface="Arial"/>
              <a:buChar char="•"/>
            </a:pPr>
            <a:r>
              <a:rPr lang="en-US" sz="2400" dirty="0">
                <a:latin typeface="Century Schoolbook"/>
                <a:cs typeface="Century Schoolbook"/>
              </a:rPr>
              <a:t>Python input processor</a:t>
            </a:r>
          </a:p>
          <a:p>
            <a:pPr marL="285750" indent="-285750">
              <a:buFont typeface="Arial"/>
              <a:buChar char="•"/>
            </a:pPr>
            <a:r>
              <a:rPr lang="en-US" sz="2400" dirty="0">
                <a:latin typeface="Century Schoolbook"/>
                <a:cs typeface="Century Schoolbook"/>
              </a:rPr>
              <a:t>Tools for plotting recorded data</a:t>
            </a:r>
          </a:p>
          <a:p>
            <a:pPr marL="285750" indent="-285750">
              <a:buFont typeface="Arial"/>
              <a:buChar char="•"/>
            </a:pPr>
            <a:r>
              <a:rPr lang="en-US" sz="2400" dirty="0">
                <a:latin typeface="Century Schoolbook"/>
                <a:cs typeface="Century Schoolbook"/>
              </a:rPr>
              <a:t>Many other supporting utilities and libraries.</a:t>
            </a:r>
          </a:p>
        </p:txBody>
      </p:sp>
      <p:sp>
        <p:nvSpPr>
          <p:cNvPr id="5" name="TextBox 4">
            <a:extLst>
              <a:ext uri="{FF2B5EF4-FFF2-40B4-BE49-F238E27FC236}">
                <a16:creationId xmlns:a16="http://schemas.microsoft.com/office/drawing/2014/main" id="{0174AA12-6629-044A-9804-A4BA7205A595}"/>
              </a:ext>
            </a:extLst>
          </p:cNvPr>
          <p:cNvSpPr txBox="1"/>
          <p:nvPr/>
        </p:nvSpPr>
        <p:spPr>
          <a:xfrm>
            <a:off x="925710" y="782134"/>
            <a:ext cx="4900225" cy="461665"/>
          </a:xfrm>
          <a:prstGeom prst="rect">
            <a:avLst/>
          </a:prstGeom>
          <a:noFill/>
        </p:spPr>
        <p:txBody>
          <a:bodyPr wrap="square">
            <a:spAutoFit/>
          </a:bodyPr>
          <a:lstStyle/>
          <a:p>
            <a:r>
              <a:rPr lang="en-US" sz="2400">
                <a:latin typeface="Century Schoolbook"/>
                <a:cs typeface="Century Schoolbook"/>
              </a:rPr>
              <a:t>Trick based simulations provide :</a:t>
            </a:r>
          </a:p>
        </p:txBody>
      </p:sp>
    </p:spTree>
    <p:extLst>
      <p:ext uri="{BB962C8B-B14F-4D97-AF65-F5344CB8AC3E}">
        <p14:creationId xmlns:p14="http://schemas.microsoft.com/office/powerpoint/2010/main" val="1669072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pplication&#10;&#10;Description automatically generated with low confidence">
            <a:extLst>
              <a:ext uri="{FF2B5EF4-FFF2-40B4-BE49-F238E27FC236}">
                <a16:creationId xmlns:a16="http://schemas.microsoft.com/office/drawing/2014/main" id="{485971C9-4E44-4D40-B7F1-2A0F297B5FA2}"/>
              </a:ext>
            </a:extLst>
          </p:cNvPr>
          <p:cNvPicPr>
            <a:picLocks noChangeAspect="1"/>
          </p:cNvPicPr>
          <p:nvPr/>
        </p:nvPicPr>
        <p:blipFill>
          <a:blip r:embed="rId2"/>
          <a:stretch>
            <a:fillRect/>
          </a:stretch>
        </p:blipFill>
        <p:spPr>
          <a:xfrm>
            <a:off x="1230952" y="504219"/>
            <a:ext cx="6493802" cy="5658407"/>
          </a:xfrm>
          <a:prstGeom prst="rect">
            <a:avLst/>
          </a:prstGeom>
        </p:spPr>
      </p:pic>
      <p:sp>
        <p:nvSpPr>
          <p:cNvPr id="6" name="TextBox 5">
            <a:extLst>
              <a:ext uri="{FF2B5EF4-FFF2-40B4-BE49-F238E27FC236}">
                <a16:creationId xmlns:a16="http://schemas.microsoft.com/office/drawing/2014/main" id="{A5DB4270-2D60-C043-8EBA-3177A0C1A226}"/>
              </a:ext>
            </a:extLst>
          </p:cNvPr>
          <p:cNvSpPr txBox="1"/>
          <p:nvPr/>
        </p:nvSpPr>
        <p:spPr>
          <a:xfrm>
            <a:off x="3777180" y="6168896"/>
            <a:ext cx="1401346" cy="461665"/>
          </a:xfrm>
          <a:prstGeom prst="rect">
            <a:avLst/>
          </a:prstGeom>
          <a:noFill/>
        </p:spPr>
        <p:txBody>
          <a:bodyPr wrap="none" rtlCol="0">
            <a:spAutoFit/>
          </a:bodyPr>
          <a:lstStyle/>
          <a:p>
            <a:r>
              <a:rPr lang="en-US" sz="2400" err="1">
                <a:latin typeface="Century Schoolbook" panose="02040604050505020304" pitchFamily="18" charset="0"/>
                <a:cs typeface="Arial" panose="020B0604020202020204" pitchFamily="34" charset="0"/>
              </a:rPr>
              <a:t>S_define</a:t>
            </a:r>
            <a:endParaRPr lang="en-US" sz="2400">
              <a:latin typeface="Century Schoolbook" panose="02040604050505020304" pitchFamily="18" charset="0"/>
              <a:cs typeface="Arial" panose="020B0604020202020204" pitchFamily="34" charset="0"/>
            </a:endParaRPr>
          </a:p>
        </p:txBody>
      </p:sp>
    </p:spTree>
    <p:extLst>
      <p:ext uri="{BB962C8B-B14F-4D97-AF65-F5344CB8AC3E}">
        <p14:creationId xmlns:p14="http://schemas.microsoft.com/office/powerpoint/2010/main" val="4201540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EF094B90-2700-1942-8F54-5AC242B43EC1}"/>
              </a:ext>
            </a:extLst>
          </p:cNvPr>
          <p:cNvGrpSpPr/>
          <p:nvPr/>
        </p:nvGrpSpPr>
        <p:grpSpPr>
          <a:xfrm>
            <a:off x="4420577" y="909475"/>
            <a:ext cx="696451" cy="523568"/>
            <a:chOff x="4399272" y="296302"/>
            <a:chExt cx="696451" cy="523568"/>
          </a:xfrm>
        </p:grpSpPr>
        <p:sp>
          <p:nvSpPr>
            <p:cNvPr id="82" name="Rounded Rectangle 81">
              <a:extLst>
                <a:ext uri="{FF2B5EF4-FFF2-40B4-BE49-F238E27FC236}">
                  <a16:creationId xmlns:a16="http://schemas.microsoft.com/office/drawing/2014/main" id="{D68CD3C5-E289-1747-A7F7-4A81CAB86991}"/>
                </a:ext>
              </a:extLst>
            </p:cNvPr>
            <p:cNvSpPr/>
            <p:nvPr/>
          </p:nvSpPr>
          <p:spPr>
            <a:xfrm>
              <a:off x="4399272" y="296302"/>
              <a:ext cx="696451" cy="450645"/>
            </a:xfrm>
            <a:prstGeom prst="round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83" name="Right Triangle 82">
              <a:extLst>
                <a:ext uri="{FF2B5EF4-FFF2-40B4-BE49-F238E27FC236}">
                  <a16:creationId xmlns:a16="http://schemas.microsoft.com/office/drawing/2014/main" id="{4F565456-4313-954A-BE79-E1BB054D99F4}"/>
                </a:ext>
              </a:extLst>
            </p:cNvPr>
            <p:cNvSpPr/>
            <p:nvPr/>
          </p:nvSpPr>
          <p:spPr>
            <a:xfrm flipH="1" flipV="1">
              <a:off x="4620497" y="296302"/>
              <a:ext cx="475226" cy="34576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84" name="Rounded Rectangle 83">
              <a:extLst>
                <a:ext uri="{FF2B5EF4-FFF2-40B4-BE49-F238E27FC236}">
                  <a16:creationId xmlns:a16="http://schemas.microsoft.com/office/drawing/2014/main" id="{B2296677-69D1-7649-8B13-E89150CE7868}"/>
                </a:ext>
              </a:extLst>
            </p:cNvPr>
            <p:cNvSpPr/>
            <p:nvPr/>
          </p:nvSpPr>
          <p:spPr>
            <a:xfrm>
              <a:off x="4399272" y="369225"/>
              <a:ext cx="696451" cy="450645"/>
            </a:xfrm>
            <a:prstGeom prst="roundRect">
              <a:avLst/>
            </a:pr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sp>
        <p:nvSpPr>
          <p:cNvPr id="85" name="TextBox 84">
            <a:extLst>
              <a:ext uri="{FF2B5EF4-FFF2-40B4-BE49-F238E27FC236}">
                <a16:creationId xmlns:a16="http://schemas.microsoft.com/office/drawing/2014/main" id="{259ECE2E-6E28-344A-9EF9-EDE00282C06B}"/>
              </a:ext>
            </a:extLst>
          </p:cNvPr>
          <p:cNvSpPr txBox="1"/>
          <p:nvPr/>
        </p:nvSpPr>
        <p:spPr>
          <a:xfrm>
            <a:off x="4206282" y="1433043"/>
            <a:ext cx="1313180" cy="215444"/>
          </a:xfrm>
          <a:prstGeom prst="rect">
            <a:avLst/>
          </a:prstGeom>
          <a:noFill/>
        </p:spPr>
        <p:txBody>
          <a:bodyPr wrap="none" rtlCol="0">
            <a:spAutoFit/>
          </a:bodyPr>
          <a:lstStyle/>
          <a:p>
            <a:r>
              <a:rPr lang="en-US" sz="800" err="1">
                <a:latin typeface="Consolas"/>
                <a:cs typeface="Consolas"/>
              </a:rPr>
              <a:t>SIM_cannon_analytic</a:t>
            </a:r>
            <a:r>
              <a:rPr lang="en-US" sz="800">
                <a:latin typeface="Consolas"/>
                <a:cs typeface="Consolas"/>
              </a:rPr>
              <a:t>/</a:t>
            </a:r>
          </a:p>
        </p:txBody>
      </p:sp>
      <p:sp>
        <p:nvSpPr>
          <p:cNvPr id="86" name="TextBox 85">
            <a:extLst>
              <a:ext uri="{FF2B5EF4-FFF2-40B4-BE49-F238E27FC236}">
                <a16:creationId xmlns:a16="http://schemas.microsoft.com/office/drawing/2014/main" id="{773D4C2D-D09B-7D43-9D79-01C9B1902754}"/>
              </a:ext>
            </a:extLst>
          </p:cNvPr>
          <p:cNvSpPr txBox="1"/>
          <p:nvPr/>
        </p:nvSpPr>
        <p:spPr>
          <a:xfrm>
            <a:off x="3263976" y="2494650"/>
            <a:ext cx="579506" cy="215444"/>
          </a:xfrm>
          <a:prstGeom prst="rect">
            <a:avLst/>
          </a:prstGeom>
          <a:noFill/>
        </p:spPr>
        <p:txBody>
          <a:bodyPr wrap="none" rtlCol="0">
            <a:spAutoFit/>
          </a:bodyPr>
          <a:lstStyle/>
          <a:p>
            <a:r>
              <a:rPr lang="en-US" sz="800">
                <a:latin typeface="Consolas"/>
                <a:cs typeface="Consolas"/>
              </a:rPr>
              <a:t>models/</a:t>
            </a:r>
          </a:p>
        </p:txBody>
      </p:sp>
      <p:sp>
        <p:nvSpPr>
          <p:cNvPr id="87" name="TextBox 86">
            <a:extLst>
              <a:ext uri="{FF2B5EF4-FFF2-40B4-BE49-F238E27FC236}">
                <a16:creationId xmlns:a16="http://schemas.microsoft.com/office/drawing/2014/main" id="{1AE22ABE-71C7-324C-820F-C372C826C444}"/>
              </a:ext>
            </a:extLst>
          </p:cNvPr>
          <p:cNvSpPr txBox="1"/>
          <p:nvPr/>
        </p:nvSpPr>
        <p:spPr>
          <a:xfrm>
            <a:off x="2145075" y="4525289"/>
            <a:ext cx="635911" cy="215444"/>
          </a:xfrm>
          <a:prstGeom prst="rect">
            <a:avLst/>
          </a:prstGeom>
          <a:noFill/>
        </p:spPr>
        <p:txBody>
          <a:bodyPr wrap="none" rtlCol="0">
            <a:spAutoFit/>
          </a:bodyPr>
          <a:lstStyle/>
          <a:p>
            <a:r>
              <a:rPr lang="en-US" sz="800">
                <a:latin typeface="Consolas"/>
                <a:cs typeface="Consolas"/>
              </a:rPr>
              <a:t>include/</a:t>
            </a:r>
          </a:p>
        </p:txBody>
      </p:sp>
      <p:sp>
        <p:nvSpPr>
          <p:cNvPr id="88" name="TextBox 87">
            <a:extLst>
              <a:ext uri="{FF2B5EF4-FFF2-40B4-BE49-F238E27FC236}">
                <a16:creationId xmlns:a16="http://schemas.microsoft.com/office/drawing/2014/main" id="{B6562D4D-5873-2940-B964-D609D40DB8F9}"/>
              </a:ext>
            </a:extLst>
          </p:cNvPr>
          <p:cNvSpPr txBox="1"/>
          <p:nvPr/>
        </p:nvSpPr>
        <p:spPr>
          <a:xfrm>
            <a:off x="4717087" y="4522010"/>
            <a:ext cx="410289" cy="215444"/>
          </a:xfrm>
          <a:prstGeom prst="rect">
            <a:avLst/>
          </a:prstGeom>
          <a:noFill/>
        </p:spPr>
        <p:txBody>
          <a:bodyPr wrap="none" rtlCol="0">
            <a:spAutoFit/>
          </a:bodyPr>
          <a:lstStyle/>
          <a:p>
            <a:r>
              <a:rPr lang="en-US" sz="800" err="1">
                <a:latin typeface="Consolas"/>
                <a:cs typeface="Consolas"/>
              </a:rPr>
              <a:t>src</a:t>
            </a:r>
            <a:r>
              <a:rPr lang="en-US" sz="800">
                <a:latin typeface="Consolas"/>
                <a:cs typeface="Consolas"/>
              </a:rPr>
              <a:t>/</a:t>
            </a:r>
          </a:p>
        </p:txBody>
      </p:sp>
      <p:sp>
        <p:nvSpPr>
          <p:cNvPr id="89" name="TextBox 88">
            <a:extLst>
              <a:ext uri="{FF2B5EF4-FFF2-40B4-BE49-F238E27FC236}">
                <a16:creationId xmlns:a16="http://schemas.microsoft.com/office/drawing/2014/main" id="{40DDCB4E-CF28-AE49-8C0C-869F0D7727FF}"/>
              </a:ext>
            </a:extLst>
          </p:cNvPr>
          <p:cNvSpPr txBox="1"/>
          <p:nvPr/>
        </p:nvSpPr>
        <p:spPr>
          <a:xfrm>
            <a:off x="4325238" y="2495193"/>
            <a:ext cx="635911" cy="215444"/>
          </a:xfrm>
          <a:prstGeom prst="rect">
            <a:avLst/>
          </a:prstGeom>
          <a:noFill/>
        </p:spPr>
        <p:txBody>
          <a:bodyPr wrap="none" rtlCol="0">
            <a:spAutoFit/>
          </a:bodyPr>
          <a:lstStyle/>
          <a:p>
            <a:r>
              <a:rPr lang="en-US" sz="800" err="1">
                <a:latin typeface="Consolas"/>
                <a:cs typeface="Consolas"/>
              </a:rPr>
              <a:t>S_define</a:t>
            </a:r>
            <a:endParaRPr lang="en-US" sz="800">
              <a:latin typeface="Consolas"/>
              <a:cs typeface="Consolas"/>
            </a:endParaRPr>
          </a:p>
        </p:txBody>
      </p:sp>
      <p:sp>
        <p:nvSpPr>
          <p:cNvPr id="90" name="TextBox 89">
            <a:extLst>
              <a:ext uri="{FF2B5EF4-FFF2-40B4-BE49-F238E27FC236}">
                <a16:creationId xmlns:a16="http://schemas.microsoft.com/office/drawing/2014/main" id="{116A0807-2D05-2A4B-B4C1-27BF282E3880}"/>
              </a:ext>
            </a:extLst>
          </p:cNvPr>
          <p:cNvSpPr txBox="1"/>
          <p:nvPr/>
        </p:nvSpPr>
        <p:spPr>
          <a:xfrm>
            <a:off x="4985633" y="2495193"/>
            <a:ext cx="979755" cy="215444"/>
          </a:xfrm>
          <a:prstGeom prst="rect">
            <a:avLst/>
          </a:prstGeom>
          <a:noFill/>
        </p:spPr>
        <p:txBody>
          <a:bodyPr wrap="none" rtlCol="0">
            <a:spAutoFit/>
          </a:bodyPr>
          <a:lstStyle/>
          <a:p>
            <a:r>
              <a:rPr lang="en-US" sz="800" err="1">
                <a:latin typeface="Consolas"/>
                <a:cs typeface="Consolas"/>
              </a:rPr>
              <a:t>S_overrides.mk</a:t>
            </a:r>
            <a:endParaRPr lang="en-US" sz="800">
              <a:latin typeface="Consolas"/>
              <a:cs typeface="Consolas"/>
            </a:endParaRPr>
          </a:p>
        </p:txBody>
      </p:sp>
      <p:sp>
        <p:nvSpPr>
          <p:cNvPr id="91" name="TextBox 90">
            <a:extLst>
              <a:ext uri="{FF2B5EF4-FFF2-40B4-BE49-F238E27FC236}">
                <a16:creationId xmlns:a16="http://schemas.microsoft.com/office/drawing/2014/main" id="{4A4A044D-E1C9-D344-8AEA-867292FB3C0D}"/>
              </a:ext>
            </a:extLst>
          </p:cNvPr>
          <p:cNvSpPr txBox="1"/>
          <p:nvPr/>
        </p:nvSpPr>
        <p:spPr>
          <a:xfrm>
            <a:off x="3280904" y="3493750"/>
            <a:ext cx="579506" cy="215444"/>
          </a:xfrm>
          <a:prstGeom prst="rect">
            <a:avLst/>
          </a:prstGeom>
          <a:noFill/>
        </p:spPr>
        <p:txBody>
          <a:bodyPr wrap="none" rtlCol="0">
            <a:spAutoFit/>
          </a:bodyPr>
          <a:lstStyle/>
          <a:p>
            <a:r>
              <a:rPr lang="en-US" sz="800">
                <a:latin typeface="Consolas"/>
                <a:cs typeface="Consolas"/>
              </a:rPr>
              <a:t>cannon/</a:t>
            </a:r>
          </a:p>
        </p:txBody>
      </p:sp>
      <p:cxnSp>
        <p:nvCxnSpPr>
          <p:cNvPr id="92" name="Straight Connector 91">
            <a:extLst>
              <a:ext uri="{FF2B5EF4-FFF2-40B4-BE49-F238E27FC236}">
                <a16:creationId xmlns:a16="http://schemas.microsoft.com/office/drawing/2014/main" id="{441C4250-B9C6-5046-81BD-392367C0B47C}"/>
              </a:ext>
            </a:extLst>
          </p:cNvPr>
          <p:cNvCxnSpPr>
            <a:stCxn id="86" idx="2"/>
            <a:endCxn id="116" idx="0"/>
          </p:cNvCxnSpPr>
          <p:nvPr/>
        </p:nvCxnSpPr>
        <p:spPr>
          <a:xfrm flipH="1">
            <a:off x="3542059" y="2710094"/>
            <a:ext cx="11670" cy="335672"/>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AB4BE938-CB4D-1142-A194-03E19D9EBC9F}"/>
              </a:ext>
            </a:extLst>
          </p:cNvPr>
          <p:cNvCxnSpPr>
            <a:stCxn id="91" idx="2"/>
            <a:endCxn id="122" idx="0"/>
          </p:cNvCxnSpPr>
          <p:nvPr/>
        </p:nvCxnSpPr>
        <p:spPr>
          <a:xfrm>
            <a:off x="3570657" y="3709194"/>
            <a:ext cx="1267873" cy="296837"/>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76227004-02E2-4B46-84FA-FF9D5CAC4E9E}"/>
              </a:ext>
            </a:extLst>
          </p:cNvPr>
          <p:cNvCxnSpPr>
            <a:stCxn id="85" idx="2"/>
            <a:endCxn id="103" idx="4"/>
          </p:cNvCxnSpPr>
          <p:nvPr/>
        </p:nvCxnSpPr>
        <p:spPr>
          <a:xfrm flipH="1">
            <a:off x="4626855" y="1648487"/>
            <a:ext cx="236017" cy="230177"/>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8DBE116-11A2-C140-B0B4-0857FA8B6DD6}"/>
              </a:ext>
            </a:extLst>
          </p:cNvPr>
          <p:cNvCxnSpPr>
            <a:stCxn id="85" idx="2"/>
            <a:endCxn id="106" idx="0"/>
          </p:cNvCxnSpPr>
          <p:nvPr/>
        </p:nvCxnSpPr>
        <p:spPr>
          <a:xfrm>
            <a:off x="4862872" y="1648487"/>
            <a:ext cx="556569" cy="249807"/>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6" name="TextBox 95">
            <a:extLst>
              <a:ext uri="{FF2B5EF4-FFF2-40B4-BE49-F238E27FC236}">
                <a16:creationId xmlns:a16="http://schemas.microsoft.com/office/drawing/2014/main" id="{BA702588-688F-F843-B360-A0AC495A3ACF}"/>
              </a:ext>
            </a:extLst>
          </p:cNvPr>
          <p:cNvSpPr txBox="1"/>
          <p:nvPr/>
        </p:nvSpPr>
        <p:spPr>
          <a:xfrm>
            <a:off x="1649642" y="5531976"/>
            <a:ext cx="635911" cy="215444"/>
          </a:xfrm>
          <a:prstGeom prst="rect">
            <a:avLst/>
          </a:prstGeom>
          <a:noFill/>
        </p:spPr>
        <p:txBody>
          <a:bodyPr wrap="none" rtlCol="0">
            <a:spAutoFit/>
          </a:bodyPr>
          <a:lstStyle/>
          <a:p>
            <a:pPr algn="ctr"/>
            <a:r>
              <a:rPr lang="en-US" sz="800" err="1">
                <a:latin typeface="Consolas"/>
                <a:cs typeface="Consolas"/>
              </a:rPr>
              <a:t>cannon.h</a:t>
            </a:r>
            <a:endParaRPr lang="en-US" sz="800">
              <a:latin typeface="Consolas"/>
              <a:cs typeface="Consolas"/>
            </a:endParaRPr>
          </a:p>
        </p:txBody>
      </p:sp>
      <p:sp>
        <p:nvSpPr>
          <p:cNvPr id="97" name="TextBox 96">
            <a:extLst>
              <a:ext uri="{FF2B5EF4-FFF2-40B4-BE49-F238E27FC236}">
                <a16:creationId xmlns:a16="http://schemas.microsoft.com/office/drawing/2014/main" id="{89E7C498-C56C-6A43-A45F-E0144AFEEA42}"/>
              </a:ext>
            </a:extLst>
          </p:cNvPr>
          <p:cNvSpPr txBox="1"/>
          <p:nvPr/>
        </p:nvSpPr>
        <p:spPr>
          <a:xfrm>
            <a:off x="4484187" y="5513298"/>
            <a:ext cx="917940" cy="215444"/>
          </a:xfrm>
          <a:prstGeom prst="rect">
            <a:avLst/>
          </a:prstGeom>
          <a:noFill/>
        </p:spPr>
        <p:txBody>
          <a:bodyPr wrap="none" rtlCol="0">
            <a:spAutoFit/>
          </a:bodyPr>
          <a:lstStyle/>
          <a:p>
            <a:pPr algn="ctr"/>
            <a:r>
              <a:rPr lang="en-US" sz="800" err="1">
                <a:latin typeface="Consolas"/>
                <a:cs typeface="Consolas"/>
              </a:rPr>
              <a:t>cannon_init.c</a:t>
            </a:r>
            <a:endParaRPr lang="en-US" sz="800">
              <a:latin typeface="Consolas"/>
              <a:cs typeface="Consolas"/>
            </a:endParaRPr>
          </a:p>
        </p:txBody>
      </p:sp>
      <p:sp>
        <p:nvSpPr>
          <p:cNvPr id="98" name="TextBox 97">
            <a:extLst>
              <a:ext uri="{FF2B5EF4-FFF2-40B4-BE49-F238E27FC236}">
                <a16:creationId xmlns:a16="http://schemas.microsoft.com/office/drawing/2014/main" id="{6777932B-7D1B-1F47-8B8E-3C0FB7C8951E}"/>
              </a:ext>
            </a:extLst>
          </p:cNvPr>
          <p:cNvSpPr txBox="1"/>
          <p:nvPr/>
        </p:nvSpPr>
        <p:spPr>
          <a:xfrm>
            <a:off x="3464436" y="5522210"/>
            <a:ext cx="1143562" cy="215444"/>
          </a:xfrm>
          <a:prstGeom prst="rect">
            <a:avLst/>
          </a:prstGeom>
          <a:noFill/>
        </p:spPr>
        <p:txBody>
          <a:bodyPr wrap="none" rtlCol="0">
            <a:spAutoFit/>
          </a:bodyPr>
          <a:lstStyle/>
          <a:p>
            <a:pPr algn="ctr"/>
            <a:r>
              <a:rPr lang="en-US" sz="800" err="1">
                <a:latin typeface="Consolas"/>
                <a:cs typeface="Consolas"/>
              </a:rPr>
              <a:t>cannon_analytic.c</a:t>
            </a:r>
            <a:endParaRPr lang="en-US" sz="800">
              <a:latin typeface="Consolas"/>
              <a:cs typeface="Consolas"/>
            </a:endParaRPr>
          </a:p>
        </p:txBody>
      </p:sp>
      <p:sp>
        <p:nvSpPr>
          <p:cNvPr id="99" name="TextBox 98">
            <a:extLst>
              <a:ext uri="{FF2B5EF4-FFF2-40B4-BE49-F238E27FC236}">
                <a16:creationId xmlns:a16="http://schemas.microsoft.com/office/drawing/2014/main" id="{14354D1B-1058-DF4A-954A-AE22C18797CE}"/>
              </a:ext>
            </a:extLst>
          </p:cNvPr>
          <p:cNvSpPr txBox="1"/>
          <p:nvPr/>
        </p:nvSpPr>
        <p:spPr>
          <a:xfrm>
            <a:off x="2298600" y="5527101"/>
            <a:ext cx="1143562" cy="215444"/>
          </a:xfrm>
          <a:prstGeom prst="rect">
            <a:avLst/>
          </a:prstGeom>
          <a:noFill/>
        </p:spPr>
        <p:txBody>
          <a:bodyPr wrap="none" rtlCol="0">
            <a:spAutoFit/>
          </a:bodyPr>
          <a:lstStyle/>
          <a:p>
            <a:pPr algn="ctr"/>
            <a:r>
              <a:rPr lang="en-US" sz="800" err="1">
                <a:latin typeface="Consolas"/>
                <a:cs typeface="Consolas"/>
              </a:rPr>
              <a:t>cannon_analytic.h</a:t>
            </a:r>
            <a:endParaRPr lang="en-US" sz="800">
              <a:latin typeface="Consolas"/>
              <a:cs typeface="Consolas"/>
            </a:endParaRPr>
          </a:p>
        </p:txBody>
      </p:sp>
      <p:sp>
        <p:nvSpPr>
          <p:cNvPr id="100" name="TextBox 99">
            <a:extLst>
              <a:ext uri="{FF2B5EF4-FFF2-40B4-BE49-F238E27FC236}">
                <a16:creationId xmlns:a16="http://schemas.microsoft.com/office/drawing/2014/main" id="{CBB89DCF-E806-A542-992B-6C501C4B01B0}"/>
              </a:ext>
            </a:extLst>
          </p:cNvPr>
          <p:cNvSpPr txBox="1"/>
          <p:nvPr/>
        </p:nvSpPr>
        <p:spPr>
          <a:xfrm>
            <a:off x="5322568" y="5501700"/>
            <a:ext cx="1143562" cy="215444"/>
          </a:xfrm>
          <a:prstGeom prst="rect">
            <a:avLst/>
          </a:prstGeom>
          <a:noFill/>
        </p:spPr>
        <p:txBody>
          <a:bodyPr wrap="none" rtlCol="0">
            <a:spAutoFit/>
          </a:bodyPr>
          <a:lstStyle/>
          <a:p>
            <a:pPr algn="ctr"/>
            <a:r>
              <a:rPr lang="en-US" sz="800" err="1">
                <a:latin typeface="Consolas"/>
                <a:cs typeface="Consolas"/>
              </a:rPr>
              <a:t>cannon_shutdown.c</a:t>
            </a:r>
            <a:endParaRPr lang="en-US" sz="800">
              <a:latin typeface="Consolas"/>
              <a:cs typeface="Consolas"/>
            </a:endParaRPr>
          </a:p>
        </p:txBody>
      </p:sp>
      <p:grpSp>
        <p:nvGrpSpPr>
          <p:cNvPr id="101" name="Group 100">
            <a:extLst>
              <a:ext uri="{FF2B5EF4-FFF2-40B4-BE49-F238E27FC236}">
                <a16:creationId xmlns:a16="http://schemas.microsoft.com/office/drawing/2014/main" id="{20E7D986-45F0-B647-B497-98462DE2B5C8}"/>
              </a:ext>
            </a:extLst>
          </p:cNvPr>
          <p:cNvGrpSpPr/>
          <p:nvPr/>
        </p:nvGrpSpPr>
        <p:grpSpPr>
          <a:xfrm>
            <a:off x="4413721" y="1878664"/>
            <a:ext cx="422705" cy="615986"/>
            <a:chOff x="4769335" y="1878664"/>
            <a:chExt cx="422705" cy="615986"/>
          </a:xfrm>
        </p:grpSpPr>
        <p:sp>
          <p:nvSpPr>
            <p:cNvPr id="102" name="Rectangle 101">
              <a:extLst>
                <a:ext uri="{FF2B5EF4-FFF2-40B4-BE49-F238E27FC236}">
                  <a16:creationId xmlns:a16="http://schemas.microsoft.com/office/drawing/2014/main" id="{C19F1B85-76AA-4147-8A16-DD97E89ED3E1}"/>
                </a:ext>
              </a:extLst>
            </p:cNvPr>
            <p:cNvSpPr/>
            <p:nvPr/>
          </p:nvSpPr>
          <p:spPr>
            <a:xfrm>
              <a:off x="4769335" y="1896519"/>
              <a:ext cx="401484" cy="598131"/>
            </a:xfrm>
            <a:prstGeom prst="rect">
              <a:avLst/>
            </a:prstGeom>
            <a:solidFill>
              <a:schemeClr val="accent4">
                <a:lumMod val="20000"/>
                <a:lumOff val="8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03" name="Right Triangle 102">
              <a:extLst>
                <a:ext uri="{FF2B5EF4-FFF2-40B4-BE49-F238E27FC236}">
                  <a16:creationId xmlns:a16="http://schemas.microsoft.com/office/drawing/2014/main" id="{F8B8CE98-776A-8C4D-AB34-2338B515419F}"/>
                </a:ext>
              </a:extLst>
            </p:cNvPr>
            <p:cNvSpPr/>
            <p:nvPr/>
          </p:nvSpPr>
          <p:spPr>
            <a:xfrm flipH="1" flipV="1">
              <a:off x="4982469" y="1878664"/>
              <a:ext cx="209571" cy="199139"/>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04" name="Right Triangle 103">
              <a:extLst>
                <a:ext uri="{FF2B5EF4-FFF2-40B4-BE49-F238E27FC236}">
                  <a16:creationId xmlns:a16="http://schemas.microsoft.com/office/drawing/2014/main" id="{8318E726-F915-AD4D-8DC0-F43B358998D8}"/>
                </a:ext>
              </a:extLst>
            </p:cNvPr>
            <p:cNvSpPr/>
            <p:nvPr/>
          </p:nvSpPr>
          <p:spPr>
            <a:xfrm>
              <a:off x="5004695" y="1896517"/>
              <a:ext cx="166124" cy="165411"/>
            </a:xfrm>
            <a:prstGeom prst="rtTriangle">
              <a:avLst/>
            </a:prstGeom>
            <a:solidFill>
              <a:schemeClr val="accent4">
                <a:lumMod val="60000"/>
                <a:lumOff val="4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grpSp>
        <p:nvGrpSpPr>
          <p:cNvPr id="105" name="Group 104">
            <a:extLst>
              <a:ext uri="{FF2B5EF4-FFF2-40B4-BE49-F238E27FC236}">
                <a16:creationId xmlns:a16="http://schemas.microsoft.com/office/drawing/2014/main" id="{D15BF4AC-41C1-8449-909F-FF95D355DCF1}"/>
              </a:ext>
            </a:extLst>
          </p:cNvPr>
          <p:cNvGrpSpPr/>
          <p:nvPr/>
        </p:nvGrpSpPr>
        <p:grpSpPr>
          <a:xfrm>
            <a:off x="5218699" y="1880439"/>
            <a:ext cx="422705" cy="615986"/>
            <a:chOff x="7144844" y="2915847"/>
            <a:chExt cx="422705" cy="615986"/>
          </a:xfrm>
        </p:grpSpPr>
        <p:sp>
          <p:nvSpPr>
            <p:cNvPr id="106" name="Rectangle 105">
              <a:extLst>
                <a:ext uri="{FF2B5EF4-FFF2-40B4-BE49-F238E27FC236}">
                  <a16:creationId xmlns:a16="http://schemas.microsoft.com/office/drawing/2014/main" id="{9D51E13E-2E30-D743-BF77-049377A539F9}"/>
                </a:ext>
              </a:extLst>
            </p:cNvPr>
            <p:cNvSpPr/>
            <p:nvPr/>
          </p:nvSpPr>
          <p:spPr>
            <a:xfrm>
              <a:off x="7144844" y="2933702"/>
              <a:ext cx="401484" cy="598131"/>
            </a:xfrm>
            <a:prstGeom prst="rect">
              <a:avLst/>
            </a:prstGeom>
            <a:solidFill>
              <a:schemeClr val="bg1"/>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07" name="Right Triangle 106">
              <a:extLst>
                <a:ext uri="{FF2B5EF4-FFF2-40B4-BE49-F238E27FC236}">
                  <a16:creationId xmlns:a16="http://schemas.microsoft.com/office/drawing/2014/main" id="{50EA1791-9685-4A45-935F-EE7AEB1062C2}"/>
                </a:ext>
              </a:extLst>
            </p:cNvPr>
            <p:cNvSpPr/>
            <p:nvPr/>
          </p:nvSpPr>
          <p:spPr>
            <a:xfrm flipH="1" flipV="1">
              <a:off x="7357978" y="2915847"/>
              <a:ext cx="209571" cy="199139"/>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08" name="Right Triangle 107">
              <a:extLst>
                <a:ext uri="{FF2B5EF4-FFF2-40B4-BE49-F238E27FC236}">
                  <a16:creationId xmlns:a16="http://schemas.microsoft.com/office/drawing/2014/main" id="{EABB4C20-9D5E-2B48-BDFF-2F61881766D0}"/>
                </a:ext>
              </a:extLst>
            </p:cNvPr>
            <p:cNvSpPr/>
            <p:nvPr/>
          </p:nvSpPr>
          <p:spPr>
            <a:xfrm>
              <a:off x="7380204" y="2933700"/>
              <a:ext cx="166124" cy="165411"/>
            </a:xfrm>
            <a:prstGeom prst="rtTriangle">
              <a:avLst/>
            </a:prstGeom>
            <a:solidFill>
              <a:schemeClr val="bg1">
                <a:lumMod val="85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grpSp>
        <p:nvGrpSpPr>
          <p:cNvPr id="109" name="Group 108">
            <a:extLst>
              <a:ext uri="{FF2B5EF4-FFF2-40B4-BE49-F238E27FC236}">
                <a16:creationId xmlns:a16="http://schemas.microsoft.com/office/drawing/2014/main" id="{BC60C051-9BBE-7A4A-96AB-EFD49B8F897E}"/>
              </a:ext>
            </a:extLst>
          </p:cNvPr>
          <p:cNvGrpSpPr/>
          <p:nvPr/>
        </p:nvGrpSpPr>
        <p:grpSpPr>
          <a:xfrm>
            <a:off x="3168432" y="1971625"/>
            <a:ext cx="696451" cy="523568"/>
            <a:chOff x="4399272" y="296302"/>
            <a:chExt cx="696451" cy="523568"/>
          </a:xfrm>
        </p:grpSpPr>
        <p:sp>
          <p:nvSpPr>
            <p:cNvPr id="110" name="Rounded Rectangle 109">
              <a:extLst>
                <a:ext uri="{FF2B5EF4-FFF2-40B4-BE49-F238E27FC236}">
                  <a16:creationId xmlns:a16="http://schemas.microsoft.com/office/drawing/2014/main" id="{EB1C6950-1962-5A4A-BD42-0982C8EF0A52}"/>
                </a:ext>
              </a:extLst>
            </p:cNvPr>
            <p:cNvSpPr/>
            <p:nvPr/>
          </p:nvSpPr>
          <p:spPr>
            <a:xfrm>
              <a:off x="4399272" y="296302"/>
              <a:ext cx="696451" cy="450645"/>
            </a:xfrm>
            <a:prstGeom prst="round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11" name="Right Triangle 110">
              <a:extLst>
                <a:ext uri="{FF2B5EF4-FFF2-40B4-BE49-F238E27FC236}">
                  <a16:creationId xmlns:a16="http://schemas.microsoft.com/office/drawing/2014/main" id="{FECB4DC3-B331-DC4F-824D-7293F97C8791}"/>
                </a:ext>
              </a:extLst>
            </p:cNvPr>
            <p:cNvSpPr/>
            <p:nvPr/>
          </p:nvSpPr>
          <p:spPr>
            <a:xfrm flipH="1" flipV="1">
              <a:off x="4620497" y="296302"/>
              <a:ext cx="475226" cy="34576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12" name="Rounded Rectangle 111">
              <a:extLst>
                <a:ext uri="{FF2B5EF4-FFF2-40B4-BE49-F238E27FC236}">
                  <a16:creationId xmlns:a16="http://schemas.microsoft.com/office/drawing/2014/main" id="{39B9749F-82BA-2F42-98A3-F1D3E658D8F7}"/>
                </a:ext>
              </a:extLst>
            </p:cNvPr>
            <p:cNvSpPr/>
            <p:nvPr/>
          </p:nvSpPr>
          <p:spPr>
            <a:xfrm>
              <a:off x="4399272" y="369225"/>
              <a:ext cx="696451" cy="450645"/>
            </a:xfrm>
            <a:prstGeom prst="roundRect">
              <a:avLst/>
            </a:pr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grpSp>
        <p:nvGrpSpPr>
          <p:cNvPr id="113" name="Group 112">
            <a:extLst>
              <a:ext uri="{FF2B5EF4-FFF2-40B4-BE49-F238E27FC236}">
                <a16:creationId xmlns:a16="http://schemas.microsoft.com/office/drawing/2014/main" id="{C2DF8C5E-92C0-5741-95F8-6EC5CA425F48}"/>
              </a:ext>
            </a:extLst>
          </p:cNvPr>
          <p:cNvGrpSpPr/>
          <p:nvPr/>
        </p:nvGrpSpPr>
        <p:grpSpPr>
          <a:xfrm>
            <a:off x="3193833" y="2972843"/>
            <a:ext cx="696451" cy="523568"/>
            <a:chOff x="4399272" y="296302"/>
            <a:chExt cx="696451" cy="523568"/>
          </a:xfrm>
        </p:grpSpPr>
        <p:sp>
          <p:nvSpPr>
            <p:cNvPr id="114" name="Rounded Rectangle 113">
              <a:extLst>
                <a:ext uri="{FF2B5EF4-FFF2-40B4-BE49-F238E27FC236}">
                  <a16:creationId xmlns:a16="http://schemas.microsoft.com/office/drawing/2014/main" id="{8D251D05-0353-1A4F-B413-E164155B32A3}"/>
                </a:ext>
              </a:extLst>
            </p:cNvPr>
            <p:cNvSpPr/>
            <p:nvPr/>
          </p:nvSpPr>
          <p:spPr>
            <a:xfrm>
              <a:off x="4399272" y="296302"/>
              <a:ext cx="696451" cy="450645"/>
            </a:xfrm>
            <a:prstGeom prst="round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15" name="Right Triangle 114">
              <a:extLst>
                <a:ext uri="{FF2B5EF4-FFF2-40B4-BE49-F238E27FC236}">
                  <a16:creationId xmlns:a16="http://schemas.microsoft.com/office/drawing/2014/main" id="{F13A5ABA-1684-D346-BB79-1B03844D1D68}"/>
                </a:ext>
              </a:extLst>
            </p:cNvPr>
            <p:cNvSpPr/>
            <p:nvPr/>
          </p:nvSpPr>
          <p:spPr>
            <a:xfrm flipH="1" flipV="1">
              <a:off x="4620497" y="296302"/>
              <a:ext cx="475226" cy="34576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16" name="Rounded Rectangle 115">
              <a:extLst>
                <a:ext uri="{FF2B5EF4-FFF2-40B4-BE49-F238E27FC236}">
                  <a16:creationId xmlns:a16="http://schemas.microsoft.com/office/drawing/2014/main" id="{7B82BF67-2E5B-7547-AC3B-8414DE926637}"/>
                </a:ext>
              </a:extLst>
            </p:cNvPr>
            <p:cNvSpPr/>
            <p:nvPr/>
          </p:nvSpPr>
          <p:spPr>
            <a:xfrm>
              <a:off x="4399272" y="369225"/>
              <a:ext cx="696451" cy="450645"/>
            </a:xfrm>
            <a:prstGeom prst="roundRect">
              <a:avLst/>
            </a:pr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grpSp>
        <p:nvGrpSpPr>
          <p:cNvPr id="117" name="Group 116">
            <a:extLst>
              <a:ext uri="{FF2B5EF4-FFF2-40B4-BE49-F238E27FC236}">
                <a16:creationId xmlns:a16="http://schemas.microsoft.com/office/drawing/2014/main" id="{A75C4C8C-122B-434E-BC59-D06623263DEE}"/>
              </a:ext>
            </a:extLst>
          </p:cNvPr>
          <p:cNvGrpSpPr/>
          <p:nvPr/>
        </p:nvGrpSpPr>
        <p:grpSpPr>
          <a:xfrm>
            <a:off x="2048858" y="3998442"/>
            <a:ext cx="696451" cy="523568"/>
            <a:chOff x="4399272" y="296302"/>
            <a:chExt cx="696451" cy="523568"/>
          </a:xfrm>
        </p:grpSpPr>
        <p:sp>
          <p:nvSpPr>
            <p:cNvPr id="118" name="Rounded Rectangle 117">
              <a:extLst>
                <a:ext uri="{FF2B5EF4-FFF2-40B4-BE49-F238E27FC236}">
                  <a16:creationId xmlns:a16="http://schemas.microsoft.com/office/drawing/2014/main" id="{B3A0BFAE-6208-D74A-A412-963717439735}"/>
                </a:ext>
              </a:extLst>
            </p:cNvPr>
            <p:cNvSpPr/>
            <p:nvPr/>
          </p:nvSpPr>
          <p:spPr>
            <a:xfrm>
              <a:off x="4399272" y="296302"/>
              <a:ext cx="696451" cy="450645"/>
            </a:xfrm>
            <a:prstGeom prst="round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19" name="Right Triangle 118">
              <a:extLst>
                <a:ext uri="{FF2B5EF4-FFF2-40B4-BE49-F238E27FC236}">
                  <a16:creationId xmlns:a16="http://schemas.microsoft.com/office/drawing/2014/main" id="{090207A9-86E9-8841-B1BA-554B5628EEAB}"/>
                </a:ext>
              </a:extLst>
            </p:cNvPr>
            <p:cNvSpPr/>
            <p:nvPr/>
          </p:nvSpPr>
          <p:spPr>
            <a:xfrm flipH="1" flipV="1">
              <a:off x="4620497" y="296302"/>
              <a:ext cx="475226" cy="34576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20" name="Rounded Rectangle 119">
              <a:extLst>
                <a:ext uri="{FF2B5EF4-FFF2-40B4-BE49-F238E27FC236}">
                  <a16:creationId xmlns:a16="http://schemas.microsoft.com/office/drawing/2014/main" id="{C2582F79-74F7-E345-BA68-202100A32DFC}"/>
                </a:ext>
              </a:extLst>
            </p:cNvPr>
            <p:cNvSpPr/>
            <p:nvPr/>
          </p:nvSpPr>
          <p:spPr>
            <a:xfrm>
              <a:off x="4399272" y="369225"/>
              <a:ext cx="696451" cy="450645"/>
            </a:xfrm>
            <a:prstGeom prst="roundRect">
              <a:avLst/>
            </a:pr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grpSp>
        <p:nvGrpSpPr>
          <p:cNvPr id="121" name="Group 120">
            <a:extLst>
              <a:ext uri="{FF2B5EF4-FFF2-40B4-BE49-F238E27FC236}">
                <a16:creationId xmlns:a16="http://schemas.microsoft.com/office/drawing/2014/main" id="{D9D9C5ED-13F8-B446-B56A-BF3803A02C41}"/>
              </a:ext>
            </a:extLst>
          </p:cNvPr>
          <p:cNvGrpSpPr/>
          <p:nvPr/>
        </p:nvGrpSpPr>
        <p:grpSpPr>
          <a:xfrm>
            <a:off x="4490304" y="4006031"/>
            <a:ext cx="696451" cy="523568"/>
            <a:chOff x="4399272" y="296302"/>
            <a:chExt cx="696451" cy="523568"/>
          </a:xfrm>
        </p:grpSpPr>
        <p:sp>
          <p:nvSpPr>
            <p:cNvPr id="122" name="Rounded Rectangle 121">
              <a:extLst>
                <a:ext uri="{FF2B5EF4-FFF2-40B4-BE49-F238E27FC236}">
                  <a16:creationId xmlns:a16="http://schemas.microsoft.com/office/drawing/2014/main" id="{F05896BD-C573-434B-B28D-5645EB7124FC}"/>
                </a:ext>
              </a:extLst>
            </p:cNvPr>
            <p:cNvSpPr/>
            <p:nvPr/>
          </p:nvSpPr>
          <p:spPr>
            <a:xfrm>
              <a:off x="4399272" y="296302"/>
              <a:ext cx="696451" cy="450645"/>
            </a:xfrm>
            <a:prstGeom prst="round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23" name="Right Triangle 122">
              <a:extLst>
                <a:ext uri="{FF2B5EF4-FFF2-40B4-BE49-F238E27FC236}">
                  <a16:creationId xmlns:a16="http://schemas.microsoft.com/office/drawing/2014/main" id="{A16D95FB-5029-5140-8DFF-DB5FB5FC0BDB}"/>
                </a:ext>
              </a:extLst>
            </p:cNvPr>
            <p:cNvSpPr/>
            <p:nvPr/>
          </p:nvSpPr>
          <p:spPr>
            <a:xfrm flipH="1" flipV="1">
              <a:off x="4620497" y="296302"/>
              <a:ext cx="475226" cy="34576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24" name="Rounded Rectangle 123">
              <a:extLst>
                <a:ext uri="{FF2B5EF4-FFF2-40B4-BE49-F238E27FC236}">
                  <a16:creationId xmlns:a16="http://schemas.microsoft.com/office/drawing/2014/main" id="{6E791AE1-3DB9-1D4F-B602-4D0D95DA6066}"/>
                </a:ext>
              </a:extLst>
            </p:cNvPr>
            <p:cNvSpPr/>
            <p:nvPr/>
          </p:nvSpPr>
          <p:spPr>
            <a:xfrm>
              <a:off x="4399272" y="369225"/>
              <a:ext cx="696451" cy="450645"/>
            </a:xfrm>
            <a:prstGeom prst="roundRect">
              <a:avLst/>
            </a:pr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cxnSp>
        <p:nvCxnSpPr>
          <p:cNvPr id="125" name="Straight Connector 124">
            <a:extLst>
              <a:ext uri="{FF2B5EF4-FFF2-40B4-BE49-F238E27FC236}">
                <a16:creationId xmlns:a16="http://schemas.microsoft.com/office/drawing/2014/main" id="{6175253E-43FD-ED4A-B231-246D89BA851C}"/>
              </a:ext>
            </a:extLst>
          </p:cNvPr>
          <p:cNvCxnSpPr>
            <a:stCxn id="87" idx="2"/>
            <a:endCxn id="151" idx="0"/>
          </p:cNvCxnSpPr>
          <p:nvPr/>
        </p:nvCxnSpPr>
        <p:spPr>
          <a:xfrm flipH="1">
            <a:off x="1965447" y="4740733"/>
            <a:ext cx="497584" cy="233513"/>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CE9E5ED3-3481-184D-B948-7E8EFFD50D37}"/>
              </a:ext>
            </a:extLst>
          </p:cNvPr>
          <p:cNvCxnSpPr>
            <a:stCxn id="87" idx="2"/>
            <a:endCxn id="155" idx="0"/>
          </p:cNvCxnSpPr>
          <p:nvPr/>
        </p:nvCxnSpPr>
        <p:spPr>
          <a:xfrm>
            <a:off x="2463031" y="4740733"/>
            <a:ext cx="375475" cy="233513"/>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a:extLst>
              <a:ext uri="{FF2B5EF4-FFF2-40B4-BE49-F238E27FC236}">
                <a16:creationId xmlns:a16="http://schemas.microsoft.com/office/drawing/2014/main" id="{8CE6E7A2-C600-C847-BC41-38FDE5C70A0D}"/>
              </a:ext>
            </a:extLst>
          </p:cNvPr>
          <p:cNvCxnSpPr>
            <a:stCxn id="88" idx="2"/>
            <a:endCxn id="147" idx="0"/>
          </p:cNvCxnSpPr>
          <p:nvPr/>
        </p:nvCxnSpPr>
        <p:spPr>
          <a:xfrm flipH="1">
            <a:off x="4006678" y="4737454"/>
            <a:ext cx="915554" cy="236792"/>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a:extLst>
              <a:ext uri="{FF2B5EF4-FFF2-40B4-BE49-F238E27FC236}">
                <a16:creationId xmlns:a16="http://schemas.microsoft.com/office/drawing/2014/main" id="{FD6EFB77-2D5C-1948-8DEF-8255BB72EF3C}"/>
              </a:ext>
            </a:extLst>
          </p:cNvPr>
          <p:cNvCxnSpPr>
            <a:stCxn id="88" idx="2"/>
            <a:endCxn id="143" idx="0"/>
          </p:cNvCxnSpPr>
          <p:nvPr/>
        </p:nvCxnSpPr>
        <p:spPr>
          <a:xfrm flipH="1">
            <a:off x="4918952" y="4737454"/>
            <a:ext cx="3280" cy="236792"/>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a:extLst>
              <a:ext uri="{FF2B5EF4-FFF2-40B4-BE49-F238E27FC236}">
                <a16:creationId xmlns:a16="http://schemas.microsoft.com/office/drawing/2014/main" id="{3A8490F5-89DF-774B-A466-B6860E550B47}"/>
              </a:ext>
            </a:extLst>
          </p:cNvPr>
          <p:cNvCxnSpPr>
            <a:stCxn id="88" idx="2"/>
            <a:endCxn id="139" idx="0"/>
          </p:cNvCxnSpPr>
          <p:nvPr/>
        </p:nvCxnSpPr>
        <p:spPr>
          <a:xfrm>
            <a:off x="4922232" y="4737454"/>
            <a:ext cx="952863" cy="236792"/>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a:extLst>
              <a:ext uri="{FF2B5EF4-FFF2-40B4-BE49-F238E27FC236}">
                <a16:creationId xmlns:a16="http://schemas.microsoft.com/office/drawing/2014/main" id="{0725CF99-5733-BA46-BD75-622ECD0F3D5D}"/>
              </a:ext>
            </a:extLst>
          </p:cNvPr>
          <p:cNvCxnSpPr>
            <a:stCxn id="91" idx="2"/>
            <a:endCxn id="118" idx="0"/>
          </p:cNvCxnSpPr>
          <p:nvPr/>
        </p:nvCxnSpPr>
        <p:spPr>
          <a:xfrm flipH="1">
            <a:off x="2397084" y="3709194"/>
            <a:ext cx="1173573" cy="289248"/>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a:extLst>
              <a:ext uri="{FF2B5EF4-FFF2-40B4-BE49-F238E27FC236}">
                <a16:creationId xmlns:a16="http://schemas.microsoft.com/office/drawing/2014/main" id="{CF991A1D-1A7A-B94D-9D23-F4944C3BB415}"/>
              </a:ext>
            </a:extLst>
          </p:cNvPr>
          <p:cNvCxnSpPr>
            <a:stCxn id="85" idx="2"/>
            <a:endCxn id="110" idx="0"/>
          </p:cNvCxnSpPr>
          <p:nvPr/>
        </p:nvCxnSpPr>
        <p:spPr>
          <a:xfrm flipH="1">
            <a:off x="3516658" y="1648487"/>
            <a:ext cx="1346214" cy="323138"/>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grpSp>
        <p:nvGrpSpPr>
          <p:cNvPr id="132" name="Group 131">
            <a:extLst>
              <a:ext uri="{FF2B5EF4-FFF2-40B4-BE49-F238E27FC236}">
                <a16:creationId xmlns:a16="http://schemas.microsoft.com/office/drawing/2014/main" id="{5D6EB9DD-295E-534A-B2D6-A4F8CD0E72CB}"/>
              </a:ext>
            </a:extLst>
          </p:cNvPr>
          <p:cNvGrpSpPr/>
          <p:nvPr/>
        </p:nvGrpSpPr>
        <p:grpSpPr>
          <a:xfrm>
            <a:off x="6067599" y="1972857"/>
            <a:ext cx="696451" cy="523568"/>
            <a:chOff x="4399272" y="296302"/>
            <a:chExt cx="696451" cy="523568"/>
          </a:xfrm>
        </p:grpSpPr>
        <p:sp>
          <p:nvSpPr>
            <p:cNvPr id="133" name="Rounded Rectangle 132">
              <a:extLst>
                <a:ext uri="{FF2B5EF4-FFF2-40B4-BE49-F238E27FC236}">
                  <a16:creationId xmlns:a16="http://schemas.microsoft.com/office/drawing/2014/main" id="{1DFA0319-30F9-C048-8D31-61A54CB4B496}"/>
                </a:ext>
              </a:extLst>
            </p:cNvPr>
            <p:cNvSpPr/>
            <p:nvPr/>
          </p:nvSpPr>
          <p:spPr>
            <a:xfrm>
              <a:off x="4399272" y="296302"/>
              <a:ext cx="696451" cy="450645"/>
            </a:xfrm>
            <a:prstGeom prst="round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34" name="Right Triangle 133">
              <a:extLst>
                <a:ext uri="{FF2B5EF4-FFF2-40B4-BE49-F238E27FC236}">
                  <a16:creationId xmlns:a16="http://schemas.microsoft.com/office/drawing/2014/main" id="{B2700F8A-23D7-6C4D-B587-66024F97E663}"/>
                </a:ext>
              </a:extLst>
            </p:cNvPr>
            <p:cNvSpPr/>
            <p:nvPr/>
          </p:nvSpPr>
          <p:spPr>
            <a:xfrm flipH="1" flipV="1">
              <a:off x="4620497" y="296302"/>
              <a:ext cx="475226" cy="34576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35" name="Rounded Rectangle 134">
              <a:extLst>
                <a:ext uri="{FF2B5EF4-FFF2-40B4-BE49-F238E27FC236}">
                  <a16:creationId xmlns:a16="http://schemas.microsoft.com/office/drawing/2014/main" id="{099BEE88-6A00-C54E-A7FF-7541CB8ECBAE}"/>
                </a:ext>
              </a:extLst>
            </p:cNvPr>
            <p:cNvSpPr/>
            <p:nvPr/>
          </p:nvSpPr>
          <p:spPr>
            <a:xfrm>
              <a:off x="4399272" y="369225"/>
              <a:ext cx="696451" cy="450645"/>
            </a:xfrm>
            <a:prstGeom prst="roundRect">
              <a:avLst/>
            </a:pr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sp>
        <p:nvSpPr>
          <p:cNvPr id="136" name="TextBox 135">
            <a:extLst>
              <a:ext uri="{FF2B5EF4-FFF2-40B4-BE49-F238E27FC236}">
                <a16:creationId xmlns:a16="http://schemas.microsoft.com/office/drawing/2014/main" id="{7B8894CA-6420-4D4C-92C8-FA784348FF3A}"/>
              </a:ext>
            </a:extLst>
          </p:cNvPr>
          <p:cNvSpPr txBox="1"/>
          <p:nvPr/>
        </p:nvSpPr>
        <p:spPr>
          <a:xfrm>
            <a:off x="6151107" y="2501875"/>
            <a:ext cx="692317" cy="215444"/>
          </a:xfrm>
          <a:prstGeom prst="rect">
            <a:avLst/>
          </a:prstGeom>
          <a:noFill/>
        </p:spPr>
        <p:txBody>
          <a:bodyPr wrap="none" rtlCol="0">
            <a:spAutoFit/>
          </a:bodyPr>
          <a:lstStyle/>
          <a:p>
            <a:r>
              <a:rPr lang="en-US" sz="800" err="1">
                <a:latin typeface="Consolas"/>
                <a:cs typeface="Consolas"/>
              </a:rPr>
              <a:t>RUN_test</a:t>
            </a:r>
            <a:r>
              <a:rPr lang="en-US" sz="800">
                <a:latin typeface="Consolas"/>
                <a:cs typeface="Consolas"/>
              </a:rPr>
              <a:t>/</a:t>
            </a:r>
          </a:p>
        </p:txBody>
      </p:sp>
      <p:cxnSp>
        <p:nvCxnSpPr>
          <p:cNvPr id="137" name="Straight Connector 136">
            <a:extLst>
              <a:ext uri="{FF2B5EF4-FFF2-40B4-BE49-F238E27FC236}">
                <a16:creationId xmlns:a16="http://schemas.microsoft.com/office/drawing/2014/main" id="{E3B34CEA-4B51-BC49-B032-FE5C7F0347F5}"/>
              </a:ext>
            </a:extLst>
          </p:cNvPr>
          <p:cNvCxnSpPr>
            <a:stCxn id="85" idx="2"/>
            <a:endCxn id="133" idx="0"/>
          </p:cNvCxnSpPr>
          <p:nvPr/>
        </p:nvCxnSpPr>
        <p:spPr>
          <a:xfrm>
            <a:off x="4862872" y="1648487"/>
            <a:ext cx="1552953" cy="32437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grpSp>
        <p:nvGrpSpPr>
          <p:cNvPr id="138" name="Group 137">
            <a:extLst>
              <a:ext uri="{FF2B5EF4-FFF2-40B4-BE49-F238E27FC236}">
                <a16:creationId xmlns:a16="http://schemas.microsoft.com/office/drawing/2014/main" id="{499C8EE3-DBBB-DC4A-AE4D-1AFD6E6901DD}"/>
              </a:ext>
            </a:extLst>
          </p:cNvPr>
          <p:cNvGrpSpPr/>
          <p:nvPr/>
        </p:nvGrpSpPr>
        <p:grpSpPr>
          <a:xfrm>
            <a:off x="5674353" y="4956391"/>
            <a:ext cx="422705" cy="615986"/>
            <a:chOff x="7567549" y="2430270"/>
            <a:chExt cx="422705" cy="615986"/>
          </a:xfrm>
        </p:grpSpPr>
        <p:sp>
          <p:nvSpPr>
            <p:cNvPr id="139" name="Rectangle 138">
              <a:extLst>
                <a:ext uri="{FF2B5EF4-FFF2-40B4-BE49-F238E27FC236}">
                  <a16:creationId xmlns:a16="http://schemas.microsoft.com/office/drawing/2014/main" id="{B04DE60F-AE95-9243-9C19-A2ACD38DEFC8}"/>
                </a:ext>
              </a:extLst>
            </p:cNvPr>
            <p:cNvSpPr/>
            <p:nvPr/>
          </p:nvSpPr>
          <p:spPr>
            <a:xfrm>
              <a:off x="7567549" y="2448125"/>
              <a:ext cx="401484" cy="598131"/>
            </a:xfrm>
            <a:prstGeom prst="rect">
              <a:avLst/>
            </a:prstGeom>
            <a:solidFill>
              <a:schemeClr val="accent5">
                <a:lumMod val="20000"/>
                <a:lumOff val="8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40" name="Right Triangle 139">
              <a:extLst>
                <a:ext uri="{FF2B5EF4-FFF2-40B4-BE49-F238E27FC236}">
                  <a16:creationId xmlns:a16="http://schemas.microsoft.com/office/drawing/2014/main" id="{26E013AE-DE4E-7D4E-93AB-DC2A5ABF960C}"/>
                </a:ext>
              </a:extLst>
            </p:cNvPr>
            <p:cNvSpPr/>
            <p:nvPr/>
          </p:nvSpPr>
          <p:spPr>
            <a:xfrm flipH="1" flipV="1">
              <a:off x="7780683" y="2430270"/>
              <a:ext cx="209571" cy="199139"/>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41" name="Right Triangle 140">
              <a:extLst>
                <a:ext uri="{FF2B5EF4-FFF2-40B4-BE49-F238E27FC236}">
                  <a16:creationId xmlns:a16="http://schemas.microsoft.com/office/drawing/2014/main" id="{8DC17939-5ADF-8A46-8052-AC2C1FCEF672}"/>
                </a:ext>
              </a:extLst>
            </p:cNvPr>
            <p:cNvSpPr/>
            <p:nvPr/>
          </p:nvSpPr>
          <p:spPr>
            <a:xfrm>
              <a:off x="7802909" y="2448123"/>
              <a:ext cx="166124" cy="165411"/>
            </a:xfrm>
            <a:prstGeom prst="rtTriangle">
              <a:avLst/>
            </a:prstGeom>
            <a:solidFill>
              <a:schemeClr val="accent5">
                <a:lumMod val="60000"/>
                <a:lumOff val="4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grpSp>
        <p:nvGrpSpPr>
          <p:cNvPr id="142" name="Group 141">
            <a:extLst>
              <a:ext uri="{FF2B5EF4-FFF2-40B4-BE49-F238E27FC236}">
                <a16:creationId xmlns:a16="http://schemas.microsoft.com/office/drawing/2014/main" id="{C5F89D6F-3EC3-8C41-9192-2CBD9693DC0F}"/>
              </a:ext>
            </a:extLst>
          </p:cNvPr>
          <p:cNvGrpSpPr/>
          <p:nvPr/>
        </p:nvGrpSpPr>
        <p:grpSpPr>
          <a:xfrm>
            <a:off x="4718210" y="4956391"/>
            <a:ext cx="422705" cy="615986"/>
            <a:chOff x="7567549" y="2430270"/>
            <a:chExt cx="422705" cy="615986"/>
          </a:xfrm>
        </p:grpSpPr>
        <p:sp>
          <p:nvSpPr>
            <p:cNvPr id="143" name="Rectangle 142">
              <a:extLst>
                <a:ext uri="{FF2B5EF4-FFF2-40B4-BE49-F238E27FC236}">
                  <a16:creationId xmlns:a16="http://schemas.microsoft.com/office/drawing/2014/main" id="{F815FC18-187B-D445-BAA9-E36D563A6103}"/>
                </a:ext>
              </a:extLst>
            </p:cNvPr>
            <p:cNvSpPr/>
            <p:nvPr/>
          </p:nvSpPr>
          <p:spPr>
            <a:xfrm>
              <a:off x="7567549" y="2448125"/>
              <a:ext cx="401484" cy="598131"/>
            </a:xfrm>
            <a:prstGeom prst="rect">
              <a:avLst/>
            </a:prstGeom>
            <a:solidFill>
              <a:schemeClr val="accent5">
                <a:lumMod val="20000"/>
                <a:lumOff val="8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44" name="Right Triangle 143">
              <a:extLst>
                <a:ext uri="{FF2B5EF4-FFF2-40B4-BE49-F238E27FC236}">
                  <a16:creationId xmlns:a16="http://schemas.microsoft.com/office/drawing/2014/main" id="{435E82C5-34A2-5644-B61C-12E3E1DD71A0}"/>
                </a:ext>
              </a:extLst>
            </p:cNvPr>
            <p:cNvSpPr/>
            <p:nvPr/>
          </p:nvSpPr>
          <p:spPr>
            <a:xfrm flipH="1" flipV="1">
              <a:off x="7780683" y="2430270"/>
              <a:ext cx="209571" cy="199139"/>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45" name="Right Triangle 144">
              <a:extLst>
                <a:ext uri="{FF2B5EF4-FFF2-40B4-BE49-F238E27FC236}">
                  <a16:creationId xmlns:a16="http://schemas.microsoft.com/office/drawing/2014/main" id="{D1D263F5-3A17-CE46-ABAB-C76D8DC5ABC2}"/>
                </a:ext>
              </a:extLst>
            </p:cNvPr>
            <p:cNvSpPr/>
            <p:nvPr/>
          </p:nvSpPr>
          <p:spPr>
            <a:xfrm>
              <a:off x="7802909" y="2448123"/>
              <a:ext cx="166124" cy="165411"/>
            </a:xfrm>
            <a:prstGeom prst="rtTriangle">
              <a:avLst/>
            </a:prstGeom>
            <a:solidFill>
              <a:schemeClr val="accent5">
                <a:lumMod val="60000"/>
                <a:lumOff val="4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grpSp>
        <p:nvGrpSpPr>
          <p:cNvPr id="146" name="Group 145">
            <a:extLst>
              <a:ext uri="{FF2B5EF4-FFF2-40B4-BE49-F238E27FC236}">
                <a16:creationId xmlns:a16="http://schemas.microsoft.com/office/drawing/2014/main" id="{73CCC606-378F-D645-9D2F-D9F103C820D1}"/>
              </a:ext>
            </a:extLst>
          </p:cNvPr>
          <p:cNvGrpSpPr/>
          <p:nvPr/>
        </p:nvGrpSpPr>
        <p:grpSpPr>
          <a:xfrm>
            <a:off x="3805936" y="4956391"/>
            <a:ext cx="422705" cy="615986"/>
            <a:chOff x="7567549" y="2430270"/>
            <a:chExt cx="422705" cy="615986"/>
          </a:xfrm>
        </p:grpSpPr>
        <p:sp>
          <p:nvSpPr>
            <p:cNvPr id="147" name="Rectangle 146">
              <a:extLst>
                <a:ext uri="{FF2B5EF4-FFF2-40B4-BE49-F238E27FC236}">
                  <a16:creationId xmlns:a16="http://schemas.microsoft.com/office/drawing/2014/main" id="{EDD1CF85-CCBA-464D-B49A-15A30AED8D8A}"/>
                </a:ext>
              </a:extLst>
            </p:cNvPr>
            <p:cNvSpPr/>
            <p:nvPr/>
          </p:nvSpPr>
          <p:spPr>
            <a:xfrm>
              <a:off x="7567549" y="2448125"/>
              <a:ext cx="401484" cy="598131"/>
            </a:xfrm>
            <a:prstGeom prst="rect">
              <a:avLst/>
            </a:prstGeom>
            <a:solidFill>
              <a:schemeClr val="accent5">
                <a:lumMod val="20000"/>
                <a:lumOff val="8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48" name="Right Triangle 147">
              <a:extLst>
                <a:ext uri="{FF2B5EF4-FFF2-40B4-BE49-F238E27FC236}">
                  <a16:creationId xmlns:a16="http://schemas.microsoft.com/office/drawing/2014/main" id="{0BBAAA7B-7149-4348-8E67-BCB79552B422}"/>
                </a:ext>
              </a:extLst>
            </p:cNvPr>
            <p:cNvSpPr/>
            <p:nvPr/>
          </p:nvSpPr>
          <p:spPr>
            <a:xfrm flipH="1" flipV="1">
              <a:off x="7780683" y="2430270"/>
              <a:ext cx="209571" cy="199139"/>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49" name="Right Triangle 148">
              <a:extLst>
                <a:ext uri="{FF2B5EF4-FFF2-40B4-BE49-F238E27FC236}">
                  <a16:creationId xmlns:a16="http://schemas.microsoft.com/office/drawing/2014/main" id="{3F6ABE6D-95F4-6C40-8870-2996CDA5DE5A}"/>
                </a:ext>
              </a:extLst>
            </p:cNvPr>
            <p:cNvSpPr/>
            <p:nvPr/>
          </p:nvSpPr>
          <p:spPr>
            <a:xfrm>
              <a:off x="7802909" y="2448123"/>
              <a:ext cx="166124" cy="165411"/>
            </a:xfrm>
            <a:prstGeom prst="rtTriangle">
              <a:avLst/>
            </a:prstGeom>
            <a:solidFill>
              <a:schemeClr val="accent5">
                <a:lumMod val="60000"/>
                <a:lumOff val="4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grpSp>
        <p:nvGrpSpPr>
          <p:cNvPr id="150" name="Group 149">
            <a:extLst>
              <a:ext uri="{FF2B5EF4-FFF2-40B4-BE49-F238E27FC236}">
                <a16:creationId xmlns:a16="http://schemas.microsoft.com/office/drawing/2014/main" id="{AD1C1F27-285D-3E43-AAC4-7C30B97DD32B}"/>
              </a:ext>
            </a:extLst>
          </p:cNvPr>
          <p:cNvGrpSpPr/>
          <p:nvPr/>
        </p:nvGrpSpPr>
        <p:grpSpPr>
          <a:xfrm>
            <a:off x="1764705" y="4956391"/>
            <a:ext cx="422705" cy="615986"/>
            <a:chOff x="6638333" y="2395121"/>
            <a:chExt cx="422705" cy="615986"/>
          </a:xfrm>
        </p:grpSpPr>
        <p:sp>
          <p:nvSpPr>
            <p:cNvPr id="151" name="Rectangle 150">
              <a:extLst>
                <a:ext uri="{FF2B5EF4-FFF2-40B4-BE49-F238E27FC236}">
                  <a16:creationId xmlns:a16="http://schemas.microsoft.com/office/drawing/2014/main" id="{2FF22430-242B-1446-ACF5-E14C75020DEE}"/>
                </a:ext>
              </a:extLst>
            </p:cNvPr>
            <p:cNvSpPr/>
            <p:nvPr/>
          </p:nvSpPr>
          <p:spPr>
            <a:xfrm>
              <a:off x="6638333" y="2412976"/>
              <a:ext cx="401484" cy="598131"/>
            </a:xfrm>
            <a:prstGeom prst="rect">
              <a:avLst/>
            </a:prstGeom>
            <a:solidFill>
              <a:schemeClr val="accent2">
                <a:lumMod val="20000"/>
                <a:lumOff val="8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52" name="Right Triangle 151">
              <a:extLst>
                <a:ext uri="{FF2B5EF4-FFF2-40B4-BE49-F238E27FC236}">
                  <a16:creationId xmlns:a16="http://schemas.microsoft.com/office/drawing/2014/main" id="{DA1227F2-141B-074C-88CC-888C89783E66}"/>
                </a:ext>
              </a:extLst>
            </p:cNvPr>
            <p:cNvSpPr/>
            <p:nvPr/>
          </p:nvSpPr>
          <p:spPr>
            <a:xfrm flipH="1" flipV="1">
              <a:off x="6851467" y="2395121"/>
              <a:ext cx="209571" cy="199139"/>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53" name="Right Triangle 152">
              <a:extLst>
                <a:ext uri="{FF2B5EF4-FFF2-40B4-BE49-F238E27FC236}">
                  <a16:creationId xmlns:a16="http://schemas.microsoft.com/office/drawing/2014/main" id="{09F1917A-FCDD-EE4B-AE63-31F73CE5D52A}"/>
                </a:ext>
              </a:extLst>
            </p:cNvPr>
            <p:cNvSpPr/>
            <p:nvPr/>
          </p:nvSpPr>
          <p:spPr>
            <a:xfrm>
              <a:off x="6873693" y="2412974"/>
              <a:ext cx="166124" cy="165411"/>
            </a:xfrm>
            <a:prstGeom prst="rtTriangle">
              <a:avLst/>
            </a:prstGeom>
            <a:solidFill>
              <a:schemeClr val="accent2">
                <a:lumMod val="60000"/>
                <a:lumOff val="4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grpSp>
        <p:nvGrpSpPr>
          <p:cNvPr id="154" name="Group 153">
            <a:extLst>
              <a:ext uri="{FF2B5EF4-FFF2-40B4-BE49-F238E27FC236}">
                <a16:creationId xmlns:a16="http://schemas.microsoft.com/office/drawing/2014/main" id="{8BA4C455-254E-FA48-AB9E-66677C194A8F}"/>
              </a:ext>
            </a:extLst>
          </p:cNvPr>
          <p:cNvGrpSpPr/>
          <p:nvPr/>
        </p:nvGrpSpPr>
        <p:grpSpPr>
          <a:xfrm>
            <a:off x="2637764" y="4956391"/>
            <a:ext cx="422705" cy="615986"/>
            <a:chOff x="6638333" y="2395121"/>
            <a:chExt cx="422705" cy="615986"/>
          </a:xfrm>
        </p:grpSpPr>
        <p:sp>
          <p:nvSpPr>
            <p:cNvPr id="155" name="Rectangle 154">
              <a:extLst>
                <a:ext uri="{FF2B5EF4-FFF2-40B4-BE49-F238E27FC236}">
                  <a16:creationId xmlns:a16="http://schemas.microsoft.com/office/drawing/2014/main" id="{0150426F-7054-8841-AC30-9BDA636A9557}"/>
                </a:ext>
              </a:extLst>
            </p:cNvPr>
            <p:cNvSpPr/>
            <p:nvPr/>
          </p:nvSpPr>
          <p:spPr>
            <a:xfrm>
              <a:off x="6638333" y="2412976"/>
              <a:ext cx="401484" cy="598131"/>
            </a:xfrm>
            <a:prstGeom prst="rect">
              <a:avLst/>
            </a:prstGeom>
            <a:solidFill>
              <a:schemeClr val="accent2">
                <a:lumMod val="20000"/>
                <a:lumOff val="8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56" name="Right Triangle 155">
              <a:extLst>
                <a:ext uri="{FF2B5EF4-FFF2-40B4-BE49-F238E27FC236}">
                  <a16:creationId xmlns:a16="http://schemas.microsoft.com/office/drawing/2014/main" id="{2F59EA85-FFF0-C445-8191-C3AD9DACE4CF}"/>
                </a:ext>
              </a:extLst>
            </p:cNvPr>
            <p:cNvSpPr/>
            <p:nvPr/>
          </p:nvSpPr>
          <p:spPr>
            <a:xfrm flipH="1" flipV="1">
              <a:off x="6851467" y="2395121"/>
              <a:ext cx="209571" cy="199139"/>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sp>
          <p:nvSpPr>
            <p:cNvPr id="157" name="Right Triangle 156">
              <a:extLst>
                <a:ext uri="{FF2B5EF4-FFF2-40B4-BE49-F238E27FC236}">
                  <a16:creationId xmlns:a16="http://schemas.microsoft.com/office/drawing/2014/main" id="{B3C89971-EC74-184D-8B53-A1663A39684E}"/>
                </a:ext>
              </a:extLst>
            </p:cNvPr>
            <p:cNvSpPr/>
            <p:nvPr/>
          </p:nvSpPr>
          <p:spPr>
            <a:xfrm>
              <a:off x="6873693" y="2412974"/>
              <a:ext cx="166124" cy="165411"/>
            </a:xfrm>
            <a:prstGeom prst="rtTriangle">
              <a:avLst/>
            </a:prstGeom>
            <a:solidFill>
              <a:schemeClr val="accent2">
                <a:lumMod val="60000"/>
                <a:lumOff val="40000"/>
              </a:schemeClr>
            </a:solid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a:cs typeface="Consolas"/>
              </a:endParaRPr>
            </a:p>
          </p:txBody>
        </p:sp>
      </p:grpSp>
    </p:spTree>
    <p:extLst>
      <p:ext uri="{BB962C8B-B14F-4D97-AF65-F5344CB8AC3E}">
        <p14:creationId xmlns:p14="http://schemas.microsoft.com/office/powerpoint/2010/main" val="564640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80819B60-77F2-D044-8EDF-09F8F74BD93D}"/>
              </a:ext>
            </a:extLst>
          </p:cNvPr>
          <p:cNvSpPr txBox="1"/>
          <p:nvPr/>
        </p:nvSpPr>
        <p:spPr>
          <a:xfrm>
            <a:off x="2719207" y="268390"/>
            <a:ext cx="4075603" cy="461665"/>
          </a:xfrm>
          <a:prstGeom prst="rect">
            <a:avLst/>
          </a:prstGeom>
          <a:noFill/>
        </p:spPr>
        <p:txBody>
          <a:bodyPr wrap="none" rtlCol="0">
            <a:spAutoFit/>
          </a:bodyPr>
          <a:lstStyle/>
          <a:p>
            <a:r>
              <a:rPr lang="en-US" sz="2400">
                <a:latin typeface="Arial" panose="020B0604020202020204" pitchFamily="34" charset="0"/>
                <a:cs typeface="Arial" panose="020B0604020202020204" pitchFamily="34" charset="0"/>
              </a:rPr>
              <a:t>Trick Simulation Architecture</a:t>
            </a:r>
          </a:p>
        </p:txBody>
      </p:sp>
      <p:grpSp>
        <p:nvGrpSpPr>
          <p:cNvPr id="69" name="Group 68">
            <a:extLst>
              <a:ext uri="{FF2B5EF4-FFF2-40B4-BE49-F238E27FC236}">
                <a16:creationId xmlns:a16="http://schemas.microsoft.com/office/drawing/2014/main" id="{5B8F4051-3751-D247-A7FD-77390757EB8A}"/>
              </a:ext>
            </a:extLst>
          </p:cNvPr>
          <p:cNvGrpSpPr/>
          <p:nvPr/>
        </p:nvGrpSpPr>
        <p:grpSpPr>
          <a:xfrm>
            <a:off x="208622" y="963691"/>
            <a:ext cx="8659998" cy="5445200"/>
            <a:chOff x="208622" y="696655"/>
            <a:chExt cx="8659998" cy="5445200"/>
          </a:xfrm>
        </p:grpSpPr>
        <p:sp>
          <p:nvSpPr>
            <p:cNvPr id="39" name="Rectangle 38">
              <a:extLst>
                <a:ext uri="{FF2B5EF4-FFF2-40B4-BE49-F238E27FC236}">
                  <a16:creationId xmlns:a16="http://schemas.microsoft.com/office/drawing/2014/main" id="{A0FDB49F-C975-F14C-A345-E138C7A399FD}"/>
                </a:ext>
              </a:extLst>
            </p:cNvPr>
            <p:cNvSpPr/>
            <p:nvPr/>
          </p:nvSpPr>
          <p:spPr>
            <a:xfrm>
              <a:off x="208622" y="696655"/>
              <a:ext cx="8659998" cy="5445200"/>
            </a:xfrm>
            <a:prstGeom prst="rect">
              <a:avLst/>
            </a:prstGeom>
            <a:gradFill>
              <a:gsLst>
                <a:gs pos="0">
                  <a:schemeClr val="accent5">
                    <a:lumMod val="40000"/>
                    <a:lumOff val="6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3A99FD2-35E5-0242-8E87-2D0452BEA7BE}"/>
                </a:ext>
              </a:extLst>
            </p:cNvPr>
            <p:cNvSpPr/>
            <p:nvPr/>
          </p:nvSpPr>
          <p:spPr>
            <a:xfrm>
              <a:off x="425695" y="849237"/>
              <a:ext cx="2491543" cy="137100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4C3520C-9606-C64F-A9A6-BCDF4E53192D}"/>
                </a:ext>
              </a:extLst>
            </p:cNvPr>
            <p:cNvSpPr txBox="1"/>
            <p:nvPr/>
          </p:nvSpPr>
          <p:spPr>
            <a:xfrm>
              <a:off x="809348" y="849236"/>
              <a:ext cx="1518364" cy="369332"/>
            </a:xfrm>
            <a:prstGeom prst="rect">
              <a:avLst/>
            </a:prstGeom>
            <a:noFill/>
          </p:spPr>
          <p:txBody>
            <a:bodyPr wrap="none" rtlCol="0">
              <a:spAutoFit/>
            </a:bodyPr>
            <a:lstStyle/>
            <a:p>
              <a:r>
                <a:rPr lang="en-US" b="1">
                  <a:latin typeface="Arial" panose="020B0604020202020204" pitchFamily="34" charset="0"/>
                  <a:cs typeface="Arial" panose="020B0604020202020204" pitchFamily="34" charset="0"/>
                </a:rPr>
                <a:t>Initialization</a:t>
              </a:r>
            </a:p>
          </p:txBody>
        </p:sp>
        <p:sp>
          <p:nvSpPr>
            <p:cNvPr id="9" name="TextBox 8">
              <a:extLst>
                <a:ext uri="{FF2B5EF4-FFF2-40B4-BE49-F238E27FC236}">
                  <a16:creationId xmlns:a16="http://schemas.microsoft.com/office/drawing/2014/main" id="{75D8C762-E561-0046-BD3C-CAA0939AAA12}"/>
                </a:ext>
              </a:extLst>
            </p:cNvPr>
            <p:cNvSpPr txBox="1"/>
            <p:nvPr/>
          </p:nvSpPr>
          <p:spPr>
            <a:xfrm>
              <a:off x="638630" y="1215546"/>
              <a:ext cx="2307042" cy="923330"/>
            </a:xfrm>
            <a:prstGeom prst="rect">
              <a:avLst/>
            </a:prstGeom>
            <a:noFill/>
          </p:spPr>
          <p:txBody>
            <a:bodyPr wrap="non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Default Data Jobs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Input Processor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Initialization Jobs</a:t>
              </a:r>
            </a:p>
          </p:txBody>
        </p:sp>
        <p:grpSp>
          <p:nvGrpSpPr>
            <p:cNvPr id="68" name="Group 67">
              <a:extLst>
                <a:ext uri="{FF2B5EF4-FFF2-40B4-BE49-F238E27FC236}">
                  <a16:creationId xmlns:a16="http://schemas.microsoft.com/office/drawing/2014/main" id="{E1871CE2-6329-1746-BCB2-7E57ACD952EF}"/>
                </a:ext>
              </a:extLst>
            </p:cNvPr>
            <p:cNvGrpSpPr/>
            <p:nvPr/>
          </p:nvGrpSpPr>
          <p:grpSpPr>
            <a:xfrm>
              <a:off x="6341815" y="2400182"/>
              <a:ext cx="2187378" cy="792545"/>
              <a:chOff x="6341815" y="2400182"/>
              <a:chExt cx="2187378" cy="792545"/>
            </a:xfrm>
          </p:grpSpPr>
          <p:sp>
            <p:nvSpPr>
              <p:cNvPr id="6" name="Rectangle 5">
                <a:extLst>
                  <a:ext uri="{FF2B5EF4-FFF2-40B4-BE49-F238E27FC236}">
                    <a16:creationId xmlns:a16="http://schemas.microsoft.com/office/drawing/2014/main" id="{EE7FD143-1B8C-FD4A-BD99-6567296F8D38}"/>
                  </a:ext>
                </a:extLst>
              </p:cNvPr>
              <p:cNvSpPr/>
              <p:nvPr/>
            </p:nvSpPr>
            <p:spPr>
              <a:xfrm>
                <a:off x="6348228" y="2400182"/>
                <a:ext cx="2180965" cy="79254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50D3730-FAF5-6F4B-A2CE-1825C87D4D05}"/>
                  </a:ext>
                </a:extLst>
              </p:cNvPr>
              <p:cNvSpPr txBox="1"/>
              <p:nvPr/>
            </p:nvSpPr>
            <p:spPr>
              <a:xfrm>
                <a:off x="6842223" y="2421242"/>
                <a:ext cx="1300356" cy="369332"/>
              </a:xfrm>
              <a:prstGeom prst="rect">
                <a:avLst/>
              </a:prstGeom>
              <a:noFill/>
            </p:spPr>
            <p:txBody>
              <a:bodyPr wrap="none" rtlCol="0">
                <a:spAutoFit/>
              </a:bodyPr>
              <a:lstStyle/>
              <a:p>
                <a:r>
                  <a:rPr lang="en-US" b="1">
                    <a:latin typeface="Arial" panose="020B0604020202020204" pitchFamily="34" charset="0"/>
                    <a:cs typeface="Arial" panose="020B0604020202020204" pitchFamily="34" charset="0"/>
                  </a:rPr>
                  <a:t>Shutdown</a:t>
                </a:r>
              </a:p>
            </p:txBody>
          </p:sp>
          <p:sp>
            <p:nvSpPr>
              <p:cNvPr id="15" name="TextBox 14">
                <a:extLst>
                  <a:ext uri="{FF2B5EF4-FFF2-40B4-BE49-F238E27FC236}">
                    <a16:creationId xmlns:a16="http://schemas.microsoft.com/office/drawing/2014/main" id="{623631FA-7564-F94F-93E4-A991E41EB13F}"/>
                  </a:ext>
                </a:extLst>
              </p:cNvPr>
              <p:cNvSpPr txBox="1"/>
              <p:nvPr/>
            </p:nvSpPr>
            <p:spPr>
              <a:xfrm>
                <a:off x="6341815" y="2749520"/>
                <a:ext cx="2063385" cy="369332"/>
              </a:xfrm>
              <a:prstGeom prst="rect">
                <a:avLst/>
              </a:prstGeom>
              <a:noFill/>
            </p:spPr>
            <p:txBody>
              <a:bodyPr wrap="none" rtlCol="0">
                <a:spAutoFit/>
              </a:bodyPr>
              <a:lstStyle/>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Shutdown Jobs</a:t>
                </a:r>
              </a:p>
            </p:txBody>
          </p:sp>
        </p:grpSp>
        <p:cxnSp>
          <p:nvCxnSpPr>
            <p:cNvPr id="16" name="Straight Arrow Connector 15">
              <a:extLst>
                <a:ext uri="{FF2B5EF4-FFF2-40B4-BE49-F238E27FC236}">
                  <a16:creationId xmlns:a16="http://schemas.microsoft.com/office/drawing/2014/main" id="{DEB82047-29D8-6944-9FC6-71FF090DCD58}"/>
                </a:ext>
              </a:extLst>
            </p:cNvPr>
            <p:cNvCxnSpPr>
              <a:cxnSpLocks/>
            </p:cNvCxnSpPr>
            <p:nvPr/>
          </p:nvCxnSpPr>
          <p:spPr>
            <a:xfrm>
              <a:off x="1667162" y="2644745"/>
              <a:ext cx="111962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C7E0F9F2-64FB-8241-B604-638CC0529C9E}"/>
                </a:ext>
              </a:extLst>
            </p:cNvPr>
            <p:cNvGrpSpPr/>
            <p:nvPr/>
          </p:nvGrpSpPr>
          <p:grpSpPr>
            <a:xfrm>
              <a:off x="2786783" y="2382226"/>
              <a:ext cx="3065985" cy="3626517"/>
              <a:chOff x="2786783" y="2382226"/>
              <a:chExt cx="3065985" cy="3626517"/>
            </a:xfrm>
          </p:grpSpPr>
          <p:sp>
            <p:nvSpPr>
              <p:cNvPr id="5" name="Rectangle 4">
                <a:extLst>
                  <a:ext uri="{FF2B5EF4-FFF2-40B4-BE49-F238E27FC236}">
                    <a16:creationId xmlns:a16="http://schemas.microsoft.com/office/drawing/2014/main" id="{1FE85780-E9A4-9246-8360-2D4806538D76}"/>
                  </a:ext>
                </a:extLst>
              </p:cNvPr>
              <p:cNvSpPr/>
              <p:nvPr/>
            </p:nvSpPr>
            <p:spPr>
              <a:xfrm>
                <a:off x="2786783" y="2400297"/>
                <a:ext cx="3059572" cy="360844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A5B11DA-CB2D-C147-864F-B4793132A67A}"/>
                  </a:ext>
                </a:extLst>
              </p:cNvPr>
              <p:cNvSpPr txBox="1"/>
              <p:nvPr/>
            </p:nvSpPr>
            <p:spPr>
              <a:xfrm>
                <a:off x="3999815" y="2382226"/>
                <a:ext cx="633507" cy="369332"/>
              </a:xfrm>
              <a:prstGeom prst="rect">
                <a:avLst/>
              </a:prstGeom>
              <a:noFill/>
            </p:spPr>
            <p:txBody>
              <a:bodyPr wrap="none" rtlCol="0">
                <a:spAutoFit/>
              </a:bodyPr>
              <a:lstStyle/>
              <a:p>
                <a:r>
                  <a:rPr lang="en-US" b="1">
                    <a:latin typeface="Arial" panose="020B0604020202020204" pitchFamily="34" charset="0"/>
                    <a:cs typeface="Arial" panose="020B0604020202020204" pitchFamily="34" charset="0"/>
                  </a:rPr>
                  <a:t>Run</a:t>
                </a:r>
              </a:p>
            </p:txBody>
          </p:sp>
          <p:sp>
            <p:nvSpPr>
              <p:cNvPr id="11" name="Arc 10">
                <a:extLst>
                  <a:ext uri="{FF2B5EF4-FFF2-40B4-BE49-F238E27FC236}">
                    <a16:creationId xmlns:a16="http://schemas.microsoft.com/office/drawing/2014/main" id="{5A00ACEB-5F68-224F-B001-457090E686D7}"/>
                  </a:ext>
                </a:extLst>
              </p:cNvPr>
              <p:cNvSpPr/>
              <p:nvPr/>
            </p:nvSpPr>
            <p:spPr>
              <a:xfrm flipH="1">
                <a:off x="2971814" y="3073669"/>
                <a:ext cx="220292" cy="2235037"/>
              </a:xfrm>
              <a:prstGeom prst="arc">
                <a:avLst>
                  <a:gd name="adj1" fmla="val 10274206"/>
                  <a:gd name="adj2" fmla="val 6337817"/>
                </a:avLst>
              </a:prstGeom>
              <a:ln w="25400">
                <a:solidFill>
                  <a:srgbClr val="00B050"/>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C492F218-28CD-BE45-AA77-C5DC6F73EDE4}"/>
                  </a:ext>
                </a:extLst>
              </p:cNvPr>
              <p:cNvSpPr txBox="1"/>
              <p:nvPr/>
            </p:nvSpPr>
            <p:spPr>
              <a:xfrm>
                <a:off x="3224474" y="2902155"/>
                <a:ext cx="2628294" cy="2585323"/>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Mode Check</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Top of Frame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Variable Server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Scheduled Jobs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Automatic Jobs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Time Advance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Integration Jobs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Data Recording Jobs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End of Frame</a:t>
                </a:r>
              </a:p>
            </p:txBody>
          </p:sp>
        </p:grpSp>
        <p:grpSp>
          <p:nvGrpSpPr>
            <p:cNvPr id="67" name="Group 66">
              <a:extLst>
                <a:ext uri="{FF2B5EF4-FFF2-40B4-BE49-F238E27FC236}">
                  <a16:creationId xmlns:a16="http://schemas.microsoft.com/office/drawing/2014/main" id="{9999FA18-5820-454C-A596-F7ADE8632BC9}"/>
                </a:ext>
              </a:extLst>
            </p:cNvPr>
            <p:cNvGrpSpPr/>
            <p:nvPr/>
          </p:nvGrpSpPr>
          <p:grpSpPr>
            <a:xfrm>
              <a:off x="6341815" y="795444"/>
              <a:ext cx="2277162" cy="1343432"/>
              <a:chOff x="6341815" y="795444"/>
              <a:chExt cx="2277162" cy="1343432"/>
            </a:xfrm>
          </p:grpSpPr>
          <p:sp>
            <p:nvSpPr>
              <p:cNvPr id="7" name="Rectangle 6">
                <a:extLst>
                  <a:ext uri="{FF2B5EF4-FFF2-40B4-BE49-F238E27FC236}">
                    <a16:creationId xmlns:a16="http://schemas.microsoft.com/office/drawing/2014/main" id="{1D4C9C40-C3AB-F74A-A159-EC5CEDF97519}"/>
                  </a:ext>
                </a:extLst>
              </p:cNvPr>
              <p:cNvSpPr/>
              <p:nvPr/>
            </p:nvSpPr>
            <p:spPr>
              <a:xfrm>
                <a:off x="6341815" y="795444"/>
                <a:ext cx="2195794" cy="134343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5D4FFBE-F26E-4F49-A6F4-8B55DFEAD91D}"/>
                  </a:ext>
                </a:extLst>
              </p:cNvPr>
              <p:cNvSpPr txBox="1"/>
              <p:nvPr/>
            </p:nvSpPr>
            <p:spPr>
              <a:xfrm>
                <a:off x="6980892" y="810525"/>
                <a:ext cx="915635" cy="369332"/>
              </a:xfrm>
              <a:prstGeom prst="rect">
                <a:avLst/>
              </a:prstGeom>
              <a:noFill/>
            </p:spPr>
            <p:txBody>
              <a:bodyPr wrap="none" rtlCol="0">
                <a:spAutoFit/>
              </a:bodyPr>
              <a:lstStyle/>
              <a:p>
                <a:r>
                  <a:rPr lang="en-US" b="1">
                    <a:latin typeface="Arial" panose="020B0604020202020204" pitchFamily="34" charset="0"/>
                    <a:cs typeface="Arial" panose="020B0604020202020204" pitchFamily="34" charset="0"/>
                  </a:rPr>
                  <a:t>Freeze</a:t>
                </a:r>
              </a:p>
            </p:txBody>
          </p:sp>
          <p:sp>
            <p:nvSpPr>
              <p:cNvPr id="13" name="Arc 12">
                <a:extLst>
                  <a:ext uri="{FF2B5EF4-FFF2-40B4-BE49-F238E27FC236}">
                    <a16:creationId xmlns:a16="http://schemas.microsoft.com/office/drawing/2014/main" id="{7642EDE6-2EEE-4B4B-ABD6-7413AE6C4C65}"/>
                  </a:ext>
                </a:extLst>
              </p:cNvPr>
              <p:cNvSpPr/>
              <p:nvPr/>
            </p:nvSpPr>
            <p:spPr>
              <a:xfrm flipH="1">
                <a:off x="6440054" y="1252997"/>
                <a:ext cx="66168" cy="589795"/>
              </a:xfrm>
              <a:prstGeom prst="arc">
                <a:avLst>
                  <a:gd name="adj1" fmla="val 10274206"/>
                  <a:gd name="adj2" fmla="val 6337817"/>
                </a:avLst>
              </a:prstGeom>
              <a:ln w="25400">
                <a:solidFill>
                  <a:srgbClr val="00B050"/>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B053D882-B332-AA41-9E85-C549F80C13C5}"/>
                  </a:ext>
                </a:extLst>
              </p:cNvPr>
              <p:cNvSpPr txBox="1"/>
              <p:nvPr/>
            </p:nvSpPr>
            <p:spPr>
              <a:xfrm>
                <a:off x="6473854" y="1096303"/>
                <a:ext cx="2145123" cy="923330"/>
              </a:xfrm>
              <a:prstGeom prst="rect">
                <a:avLst/>
              </a:prstGeom>
              <a:noFill/>
            </p:spPr>
            <p:txBody>
              <a:bodyPr wrap="square" rtlCol="0">
                <a:spAutoFit/>
              </a:bodyPr>
              <a:lstStyle/>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Mode Check</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Freeze Init Jobs</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Freeze Jobs</a:t>
                </a:r>
              </a:p>
            </p:txBody>
          </p:sp>
        </p:grpSp>
        <p:cxnSp>
          <p:nvCxnSpPr>
            <p:cNvPr id="19" name="Straight Arrow Connector 18">
              <a:extLst>
                <a:ext uri="{FF2B5EF4-FFF2-40B4-BE49-F238E27FC236}">
                  <a16:creationId xmlns:a16="http://schemas.microsoft.com/office/drawing/2014/main" id="{4B16DEC2-E183-6448-919C-8658FCEEB564}"/>
                </a:ext>
              </a:extLst>
            </p:cNvPr>
            <p:cNvCxnSpPr>
              <a:cxnSpLocks/>
              <a:stCxn id="7" idx="1"/>
            </p:cNvCxnSpPr>
            <p:nvPr/>
          </p:nvCxnSpPr>
          <p:spPr>
            <a:xfrm flipH="1">
              <a:off x="5135195" y="1467160"/>
              <a:ext cx="1206620" cy="1572282"/>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A838A9C-8D4A-AD4F-AE5E-D339D3BF6B27}"/>
                </a:ext>
              </a:extLst>
            </p:cNvPr>
            <p:cNvCxnSpPr>
              <a:cxnSpLocks/>
            </p:cNvCxnSpPr>
            <p:nvPr/>
          </p:nvCxnSpPr>
          <p:spPr>
            <a:xfrm>
              <a:off x="654209" y="1379764"/>
              <a:ext cx="0" cy="625736"/>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121BCDC-4DD1-B546-BCC8-441F712BFE49}"/>
                </a:ext>
              </a:extLst>
            </p:cNvPr>
            <p:cNvCxnSpPr>
              <a:cxnSpLocks/>
            </p:cNvCxnSpPr>
            <p:nvPr/>
          </p:nvCxnSpPr>
          <p:spPr>
            <a:xfrm flipV="1">
              <a:off x="5174293" y="2810593"/>
              <a:ext cx="1167522" cy="33753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3" name="Left Arrow 22">
              <a:extLst>
                <a:ext uri="{FF2B5EF4-FFF2-40B4-BE49-F238E27FC236}">
                  <a16:creationId xmlns:a16="http://schemas.microsoft.com/office/drawing/2014/main" id="{C6A70037-122E-E14A-9DEE-AC6CEEA43F4E}"/>
                </a:ext>
              </a:extLst>
            </p:cNvPr>
            <p:cNvSpPr/>
            <p:nvPr/>
          </p:nvSpPr>
          <p:spPr>
            <a:xfrm flipH="1">
              <a:off x="5846659" y="4868323"/>
              <a:ext cx="625998" cy="37667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Left-Right Arrow 23">
              <a:extLst>
                <a:ext uri="{FF2B5EF4-FFF2-40B4-BE49-F238E27FC236}">
                  <a16:creationId xmlns:a16="http://schemas.microsoft.com/office/drawing/2014/main" id="{D5288795-5CAB-BD48-824F-531872E4373A}"/>
                </a:ext>
              </a:extLst>
            </p:cNvPr>
            <p:cNvSpPr/>
            <p:nvPr/>
          </p:nvSpPr>
          <p:spPr>
            <a:xfrm>
              <a:off x="5875703" y="3421282"/>
              <a:ext cx="625999" cy="37667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1E83AC85-FB30-064B-92F3-27D1BD410223}"/>
                </a:ext>
              </a:extLst>
            </p:cNvPr>
            <p:cNvSpPr txBox="1"/>
            <p:nvPr/>
          </p:nvSpPr>
          <p:spPr>
            <a:xfrm>
              <a:off x="6466917" y="3413451"/>
              <a:ext cx="2285562" cy="369332"/>
            </a:xfrm>
            <a:prstGeom prst="rect">
              <a:avLst/>
            </a:prstGeom>
            <a:noFill/>
          </p:spPr>
          <p:txBody>
            <a:bodyPr wrap="none" rtlCol="0">
              <a:spAutoFit/>
            </a:bodyPr>
            <a:lstStyle/>
            <a:p>
              <a:r>
                <a:rPr lang="en-US"/>
                <a:t>Variable Server Clients</a:t>
              </a:r>
            </a:p>
          </p:txBody>
        </p:sp>
        <p:cxnSp>
          <p:nvCxnSpPr>
            <p:cNvPr id="34" name="Straight Connector 33">
              <a:extLst>
                <a:ext uri="{FF2B5EF4-FFF2-40B4-BE49-F238E27FC236}">
                  <a16:creationId xmlns:a16="http://schemas.microsoft.com/office/drawing/2014/main" id="{27DCFD6E-6D8B-0F40-B614-9A836A5AB131}"/>
                </a:ext>
              </a:extLst>
            </p:cNvPr>
            <p:cNvCxnSpPr>
              <a:cxnSpLocks/>
              <a:stCxn id="4" idx="2"/>
            </p:cNvCxnSpPr>
            <p:nvPr/>
          </p:nvCxnSpPr>
          <p:spPr>
            <a:xfrm flipH="1">
              <a:off x="1667163" y="2220238"/>
              <a:ext cx="4304" cy="424507"/>
            </a:xfrm>
            <a:prstGeom prst="line">
              <a:avLst/>
            </a:prstGeom>
          </p:spPr>
          <p:style>
            <a:lnRef idx="2">
              <a:schemeClr val="accent1"/>
            </a:lnRef>
            <a:fillRef idx="0">
              <a:schemeClr val="accent1"/>
            </a:fillRef>
            <a:effectRef idx="1">
              <a:schemeClr val="accent1"/>
            </a:effectRef>
            <a:fontRef idx="minor">
              <a:schemeClr val="tx1"/>
            </a:fontRef>
          </p:style>
        </p:cxnSp>
        <p:sp>
          <p:nvSpPr>
            <p:cNvPr id="49" name="Folded Corner 48">
              <a:extLst>
                <a:ext uri="{FF2B5EF4-FFF2-40B4-BE49-F238E27FC236}">
                  <a16:creationId xmlns:a16="http://schemas.microsoft.com/office/drawing/2014/main" id="{EB9BB640-AEEA-4841-A84E-83AA551300C4}"/>
                </a:ext>
              </a:extLst>
            </p:cNvPr>
            <p:cNvSpPr/>
            <p:nvPr/>
          </p:nvSpPr>
          <p:spPr>
            <a:xfrm>
              <a:off x="3491536" y="1362378"/>
              <a:ext cx="568446" cy="766620"/>
            </a:xfrm>
            <a:prstGeom prst="foldedCorner">
              <a:avLst/>
            </a:prstGeom>
            <a:gradFill>
              <a:gsLst>
                <a:gs pos="0">
                  <a:schemeClr val="bg1">
                    <a:lumMod val="85000"/>
                  </a:schemeClr>
                </a:gs>
                <a:gs pos="100000">
                  <a:schemeClr val="bg1">
                    <a:lumMod val="9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D1B9458-325A-9C4F-9598-7C35ADEB5A59}"/>
                </a:ext>
              </a:extLst>
            </p:cNvPr>
            <p:cNvSpPr txBox="1"/>
            <p:nvPr/>
          </p:nvSpPr>
          <p:spPr>
            <a:xfrm>
              <a:off x="3329325" y="986868"/>
              <a:ext cx="967381" cy="369332"/>
            </a:xfrm>
            <a:prstGeom prst="rect">
              <a:avLst/>
            </a:prstGeom>
            <a:noFill/>
          </p:spPr>
          <p:txBody>
            <a:bodyPr wrap="none" rtlCol="0">
              <a:spAutoFit/>
            </a:bodyPr>
            <a:lstStyle/>
            <a:p>
              <a:r>
                <a:rPr lang="en-US"/>
                <a:t>Input.py</a:t>
              </a:r>
            </a:p>
          </p:txBody>
        </p:sp>
        <p:sp>
          <p:nvSpPr>
            <p:cNvPr id="26" name="TextBox 25">
              <a:extLst>
                <a:ext uri="{FF2B5EF4-FFF2-40B4-BE49-F238E27FC236}">
                  <a16:creationId xmlns:a16="http://schemas.microsoft.com/office/drawing/2014/main" id="{A1CB240E-4121-C749-A12F-E02CB186D896}"/>
                </a:ext>
              </a:extLst>
            </p:cNvPr>
            <p:cNvSpPr txBox="1"/>
            <p:nvPr/>
          </p:nvSpPr>
          <p:spPr>
            <a:xfrm>
              <a:off x="6536933" y="4655863"/>
              <a:ext cx="2000676" cy="646331"/>
            </a:xfrm>
            <a:prstGeom prst="rect">
              <a:avLst/>
            </a:prstGeom>
            <a:noFill/>
          </p:spPr>
          <p:txBody>
            <a:bodyPr wrap="none" rtlCol="0">
              <a:spAutoFit/>
            </a:bodyPr>
            <a:lstStyle/>
            <a:p>
              <a:r>
                <a:rPr lang="en-US"/>
                <a:t>Data recording files</a:t>
              </a:r>
            </a:p>
            <a:p>
              <a:r>
                <a:rPr lang="en-US"/>
                <a:t>(.csv, .trk)</a:t>
              </a:r>
            </a:p>
          </p:txBody>
        </p:sp>
        <p:sp>
          <p:nvSpPr>
            <p:cNvPr id="51" name="Folded Corner 50">
              <a:extLst>
                <a:ext uri="{FF2B5EF4-FFF2-40B4-BE49-F238E27FC236}">
                  <a16:creationId xmlns:a16="http://schemas.microsoft.com/office/drawing/2014/main" id="{9E7EEEE5-F864-A248-915C-67500F1EE0BB}"/>
                </a:ext>
              </a:extLst>
            </p:cNvPr>
            <p:cNvSpPr/>
            <p:nvPr/>
          </p:nvSpPr>
          <p:spPr>
            <a:xfrm>
              <a:off x="7678110" y="5076559"/>
              <a:ext cx="436834" cy="654882"/>
            </a:xfrm>
            <a:prstGeom prst="foldedCorner">
              <a:avLst/>
            </a:prstGeom>
            <a:gradFill>
              <a:gsLst>
                <a:gs pos="0">
                  <a:schemeClr val="bg1">
                    <a:lumMod val="85000"/>
                  </a:schemeClr>
                </a:gs>
                <a:gs pos="100000">
                  <a:schemeClr val="bg1">
                    <a:lumMod val="9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Folded Corner 51">
              <a:extLst>
                <a:ext uri="{FF2B5EF4-FFF2-40B4-BE49-F238E27FC236}">
                  <a16:creationId xmlns:a16="http://schemas.microsoft.com/office/drawing/2014/main" id="{314A2CF7-92E1-6141-B0D6-4072D83796AD}"/>
                </a:ext>
              </a:extLst>
            </p:cNvPr>
            <p:cNvSpPr/>
            <p:nvPr/>
          </p:nvSpPr>
          <p:spPr>
            <a:xfrm>
              <a:off x="7820813" y="5168987"/>
              <a:ext cx="436834" cy="654882"/>
            </a:xfrm>
            <a:prstGeom prst="foldedCorner">
              <a:avLst/>
            </a:prstGeom>
            <a:gradFill>
              <a:gsLst>
                <a:gs pos="0">
                  <a:schemeClr val="bg1">
                    <a:lumMod val="85000"/>
                  </a:schemeClr>
                </a:gs>
                <a:gs pos="100000">
                  <a:schemeClr val="bg1">
                    <a:lumMod val="9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3" name="Picture 52" descr="Graphical user interface, application&#10;&#10;Description automatically generated">
              <a:extLst>
                <a:ext uri="{FF2B5EF4-FFF2-40B4-BE49-F238E27FC236}">
                  <a16:creationId xmlns:a16="http://schemas.microsoft.com/office/drawing/2014/main" id="{97ECC1E6-ABC6-1F45-8B7F-1EB552408E31}"/>
                </a:ext>
              </a:extLst>
            </p:cNvPr>
            <p:cNvPicPr>
              <a:picLocks noChangeAspect="1"/>
            </p:cNvPicPr>
            <p:nvPr/>
          </p:nvPicPr>
          <p:blipFill>
            <a:blip r:embed="rId3"/>
            <a:stretch>
              <a:fillRect/>
            </a:stretch>
          </p:blipFill>
          <p:spPr>
            <a:xfrm>
              <a:off x="6655783" y="3768859"/>
              <a:ext cx="897271" cy="779880"/>
            </a:xfrm>
            <a:prstGeom prst="rect">
              <a:avLst/>
            </a:prstGeom>
          </p:spPr>
        </p:pic>
        <p:pic>
          <p:nvPicPr>
            <p:cNvPr id="59" name="Picture 58" descr="A screenshot of a computer&#10;&#10;Description automatically generated with medium confidence">
              <a:extLst>
                <a:ext uri="{FF2B5EF4-FFF2-40B4-BE49-F238E27FC236}">
                  <a16:creationId xmlns:a16="http://schemas.microsoft.com/office/drawing/2014/main" id="{6EA4BC35-D977-6F47-A1CF-37D1422EB15B}"/>
                </a:ext>
              </a:extLst>
            </p:cNvPr>
            <p:cNvPicPr>
              <a:picLocks noChangeAspect="1"/>
            </p:cNvPicPr>
            <p:nvPr/>
          </p:nvPicPr>
          <p:blipFill>
            <a:blip r:embed="rId4"/>
            <a:stretch>
              <a:fillRect/>
            </a:stretch>
          </p:blipFill>
          <p:spPr>
            <a:xfrm>
              <a:off x="7529205" y="3786003"/>
              <a:ext cx="1090937" cy="732681"/>
            </a:xfrm>
            <a:prstGeom prst="rect">
              <a:avLst/>
            </a:prstGeom>
          </p:spPr>
        </p:pic>
        <p:sp>
          <p:nvSpPr>
            <p:cNvPr id="22" name="Left Arrow 21">
              <a:extLst>
                <a:ext uri="{FF2B5EF4-FFF2-40B4-BE49-F238E27FC236}">
                  <a16:creationId xmlns:a16="http://schemas.microsoft.com/office/drawing/2014/main" id="{CE7C2975-C55E-FF43-9051-6AD2382BD299}"/>
                </a:ext>
              </a:extLst>
            </p:cNvPr>
            <p:cNvSpPr/>
            <p:nvPr/>
          </p:nvSpPr>
          <p:spPr>
            <a:xfrm>
              <a:off x="2946755" y="1549294"/>
              <a:ext cx="384572" cy="2601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2332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DBC087-2F5A-D641-8C1C-58D6275686F6}"/>
              </a:ext>
            </a:extLst>
          </p:cNvPr>
          <p:cNvSpPr/>
          <p:nvPr/>
        </p:nvSpPr>
        <p:spPr>
          <a:xfrm>
            <a:off x="0" y="314867"/>
            <a:ext cx="9143999" cy="369332"/>
          </a:xfrm>
          <a:prstGeom prst="rect">
            <a:avLst/>
          </a:prstGeom>
        </p:spPr>
        <p:txBody>
          <a:bodyPr wrap="square">
            <a:spAutoFit/>
          </a:bodyPr>
          <a:lstStyle/>
          <a:p>
            <a:pPr algn="ctr"/>
            <a:r>
              <a:rPr lang="en-US" err="1">
                <a:latin typeface="Century Schoolbook"/>
                <a:cs typeface="Century Schoolbook"/>
              </a:rPr>
              <a:t>Sim</a:t>
            </a:r>
            <a:r>
              <a:rPr lang="en-US">
                <a:latin typeface="Century Schoolbook"/>
                <a:cs typeface="Century Schoolbook"/>
              </a:rPr>
              <a:t> Control Panel</a:t>
            </a:r>
          </a:p>
        </p:txBody>
      </p:sp>
      <p:grpSp>
        <p:nvGrpSpPr>
          <p:cNvPr id="5" name="Group 4">
            <a:extLst>
              <a:ext uri="{FF2B5EF4-FFF2-40B4-BE49-F238E27FC236}">
                <a16:creationId xmlns:a16="http://schemas.microsoft.com/office/drawing/2014/main" id="{18581CE1-2C30-024E-84B2-F420CDCBED23}"/>
              </a:ext>
            </a:extLst>
          </p:cNvPr>
          <p:cNvGrpSpPr/>
          <p:nvPr/>
        </p:nvGrpSpPr>
        <p:grpSpPr>
          <a:xfrm>
            <a:off x="1231888" y="872067"/>
            <a:ext cx="6783070" cy="5138420"/>
            <a:chOff x="1536700" y="872067"/>
            <a:chExt cx="6783070" cy="5138420"/>
          </a:xfrm>
        </p:grpSpPr>
        <p:pic>
          <p:nvPicPr>
            <p:cNvPr id="6" name="Picture 5">
              <a:extLst>
                <a:ext uri="{FF2B5EF4-FFF2-40B4-BE49-F238E27FC236}">
                  <a16:creationId xmlns:a16="http://schemas.microsoft.com/office/drawing/2014/main" id="{972B6CAC-259A-534B-B3B7-881ED55B6C99}"/>
                </a:ext>
              </a:extLst>
            </p:cNvPr>
            <p:cNvPicPr>
              <a:picLocks noChangeAspect="1"/>
            </p:cNvPicPr>
            <p:nvPr/>
          </p:nvPicPr>
          <p:blipFill>
            <a:blip r:embed="rId2"/>
            <a:stretch>
              <a:fillRect/>
            </a:stretch>
          </p:blipFill>
          <p:spPr>
            <a:xfrm>
              <a:off x="1536700" y="872067"/>
              <a:ext cx="6783070" cy="5138420"/>
            </a:xfrm>
            <a:prstGeom prst="rect">
              <a:avLst/>
            </a:prstGeom>
          </p:spPr>
        </p:pic>
        <p:pic>
          <p:nvPicPr>
            <p:cNvPr id="7" name="Picture 6">
              <a:extLst>
                <a:ext uri="{FF2B5EF4-FFF2-40B4-BE49-F238E27FC236}">
                  <a16:creationId xmlns:a16="http://schemas.microsoft.com/office/drawing/2014/main" id="{1B131A95-11A5-9E44-B19B-DEBD5D032B22}"/>
                </a:ext>
              </a:extLst>
            </p:cNvPr>
            <p:cNvPicPr>
              <a:picLocks noChangeAspect="1"/>
            </p:cNvPicPr>
            <p:nvPr/>
          </p:nvPicPr>
          <p:blipFill>
            <a:blip r:embed="rId3"/>
            <a:stretch>
              <a:fillRect/>
            </a:stretch>
          </p:blipFill>
          <p:spPr>
            <a:xfrm>
              <a:off x="1718734" y="5790141"/>
              <a:ext cx="1511300" cy="151130"/>
            </a:xfrm>
            <a:prstGeom prst="rect">
              <a:avLst/>
            </a:prstGeom>
          </p:spPr>
        </p:pic>
      </p:grpSp>
    </p:spTree>
    <p:extLst>
      <p:ext uri="{BB962C8B-B14F-4D97-AF65-F5344CB8AC3E}">
        <p14:creationId xmlns:p14="http://schemas.microsoft.com/office/powerpoint/2010/main" val="3688624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5794" y="1792828"/>
            <a:ext cx="7288806" cy="1077218"/>
          </a:xfrm>
          <a:prstGeom prst="rect">
            <a:avLst/>
          </a:prstGeom>
        </p:spPr>
        <p:txBody>
          <a:bodyPr wrap="square">
            <a:spAutoFit/>
          </a:bodyPr>
          <a:lstStyle/>
          <a:p>
            <a:pPr marL="457200" indent="-457200">
              <a:buFont typeface="Arial"/>
              <a:buChar char="•"/>
            </a:pPr>
            <a:r>
              <a:rPr lang="en-US" sz="3200">
                <a:latin typeface="Century Schoolbook"/>
                <a:cs typeface="Century Schoolbook"/>
              </a:rPr>
              <a:t>Trick is written in C/C++ and Java. </a:t>
            </a:r>
          </a:p>
        </p:txBody>
      </p:sp>
      <p:sp>
        <p:nvSpPr>
          <p:cNvPr id="2" name="Rectangle 1"/>
          <p:cNvSpPr/>
          <p:nvPr/>
        </p:nvSpPr>
        <p:spPr>
          <a:xfrm>
            <a:off x="835794" y="3105835"/>
            <a:ext cx="7288806" cy="1077218"/>
          </a:xfrm>
          <a:prstGeom prst="rect">
            <a:avLst/>
          </a:prstGeom>
        </p:spPr>
        <p:txBody>
          <a:bodyPr wrap="square">
            <a:spAutoFit/>
          </a:bodyPr>
          <a:lstStyle/>
          <a:p>
            <a:pPr marL="457200" indent="-457200">
              <a:buFont typeface="Arial"/>
              <a:buChar char="•"/>
            </a:pPr>
            <a:r>
              <a:rPr lang="en-US" sz="3200">
                <a:latin typeface="Century Schoolbook"/>
                <a:cs typeface="Century Schoolbook"/>
              </a:rPr>
              <a:t>Supports Linux, and MacOSX computer operating systems.</a:t>
            </a:r>
          </a:p>
        </p:txBody>
      </p:sp>
    </p:spTree>
    <p:extLst>
      <p:ext uri="{BB962C8B-B14F-4D97-AF65-F5344CB8AC3E}">
        <p14:creationId xmlns:p14="http://schemas.microsoft.com/office/powerpoint/2010/main" val="346639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4F61C105-D26E-8142-9E85-D1F68FC7B602}"/>
              </a:ext>
            </a:extLst>
          </p:cNvPr>
          <p:cNvPicPr>
            <a:picLocks noChangeAspect="1"/>
          </p:cNvPicPr>
          <p:nvPr/>
        </p:nvPicPr>
        <p:blipFill>
          <a:blip r:embed="rId2"/>
          <a:stretch>
            <a:fillRect/>
          </a:stretch>
        </p:blipFill>
        <p:spPr>
          <a:xfrm>
            <a:off x="397250" y="501027"/>
            <a:ext cx="8349499" cy="5387989"/>
          </a:xfrm>
          <a:prstGeom prst="rect">
            <a:avLst/>
          </a:prstGeom>
        </p:spPr>
      </p:pic>
    </p:spTree>
    <p:extLst>
      <p:ext uri="{BB962C8B-B14F-4D97-AF65-F5344CB8AC3E}">
        <p14:creationId xmlns:p14="http://schemas.microsoft.com/office/powerpoint/2010/main" val="553275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2042FE-723B-1B4A-8565-9A7024693B71}"/>
              </a:ext>
            </a:extLst>
          </p:cNvPr>
          <p:cNvPicPr>
            <a:picLocks noChangeAspect="1"/>
          </p:cNvPicPr>
          <p:nvPr/>
        </p:nvPicPr>
        <p:blipFill>
          <a:blip r:embed="rId2"/>
          <a:stretch>
            <a:fillRect/>
          </a:stretch>
        </p:blipFill>
        <p:spPr>
          <a:xfrm>
            <a:off x="1947335" y="783176"/>
            <a:ext cx="5133975" cy="5048250"/>
          </a:xfrm>
          <a:prstGeom prst="rect">
            <a:avLst/>
          </a:prstGeom>
        </p:spPr>
      </p:pic>
    </p:spTree>
    <p:extLst>
      <p:ext uri="{BB962C8B-B14F-4D97-AF65-F5344CB8AC3E}">
        <p14:creationId xmlns:p14="http://schemas.microsoft.com/office/powerpoint/2010/main" val="1868217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41412" y="844569"/>
            <a:ext cx="5261176" cy="461665"/>
          </a:xfrm>
          <a:prstGeom prst="rect">
            <a:avLst/>
          </a:prstGeom>
        </p:spPr>
        <p:txBody>
          <a:bodyPr wrap="none">
            <a:spAutoFit/>
          </a:bodyPr>
          <a:lstStyle/>
          <a:p>
            <a:r>
              <a:rPr lang="en-US" sz="2400">
                <a:latin typeface="Consolas"/>
                <a:cs typeface="Consolas"/>
              </a:rPr>
              <a:t>https://</a:t>
            </a:r>
            <a:r>
              <a:rPr lang="en-US" sz="2400" err="1">
                <a:latin typeface="Consolas"/>
                <a:cs typeface="Consolas"/>
              </a:rPr>
              <a:t>github.com</a:t>
            </a:r>
            <a:r>
              <a:rPr lang="en-US" sz="2400">
                <a:latin typeface="Consolas"/>
                <a:cs typeface="Consolas"/>
              </a:rPr>
              <a:t>/</a:t>
            </a:r>
            <a:r>
              <a:rPr lang="en-US" sz="2400" err="1">
                <a:latin typeface="Consolas"/>
                <a:cs typeface="Consolas"/>
              </a:rPr>
              <a:t>nasa</a:t>
            </a:r>
            <a:r>
              <a:rPr lang="en-US" sz="2400">
                <a:latin typeface="Consolas"/>
                <a:cs typeface="Consolas"/>
              </a:rPr>
              <a:t>/trick/</a:t>
            </a:r>
          </a:p>
        </p:txBody>
      </p:sp>
      <p:pic>
        <p:nvPicPr>
          <p:cNvPr id="6" name="Picture 5" descr="Screen Shot 2020-05-20 at 3.49.1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519" y="1316330"/>
            <a:ext cx="6908962" cy="5291971"/>
          </a:xfrm>
          <a:prstGeom prst="rect">
            <a:avLst/>
          </a:prstGeom>
        </p:spPr>
      </p:pic>
      <p:sp>
        <p:nvSpPr>
          <p:cNvPr id="5" name="TextBox 4">
            <a:extLst>
              <a:ext uri="{FF2B5EF4-FFF2-40B4-BE49-F238E27FC236}">
                <a16:creationId xmlns:a16="http://schemas.microsoft.com/office/drawing/2014/main" id="{7B579643-A3B8-3C4D-A3D5-3124EB35C2D8}"/>
              </a:ext>
            </a:extLst>
          </p:cNvPr>
          <p:cNvSpPr txBox="1"/>
          <p:nvPr/>
        </p:nvSpPr>
        <p:spPr>
          <a:xfrm>
            <a:off x="2409593" y="6188771"/>
            <a:ext cx="4324813" cy="584775"/>
          </a:xfrm>
          <a:prstGeom prst="rect">
            <a:avLst/>
          </a:prstGeom>
          <a:noFill/>
        </p:spPr>
        <p:txBody>
          <a:bodyPr wrap="square">
            <a:spAutoFit/>
          </a:bodyPr>
          <a:lstStyle/>
          <a:p>
            <a:pPr algn="ctr"/>
            <a:r>
              <a:rPr lang="en-US" sz="3200">
                <a:latin typeface="Century Schoolbook"/>
                <a:cs typeface="Century Schoolbook"/>
              </a:rPr>
              <a:t>Trick is Open-Source</a:t>
            </a:r>
            <a:endParaRPr lang="en-US" sz="3200"/>
          </a:p>
        </p:txBody>
      </p:sp>
    </p:spTree>
    <p:extLst>
      <p:ext uri="{BB962C8B-B14F-4D97-AF65-F5344CB8AC3E}">
        <p14:creationId xmlns:p14="http://schemas.microsoft.com/office/powerpoint/2010/main" val="1002591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283211" y="702843"/>
            <a:ext cx="6577578" cy="5452313"/>
            <a:chOff x="914734" y="199016"/>
            <a:chExt cx="6577578" cy="5452313"/>
          </a:xfrm>
        </p:grpSpPr>
        <p:pic>
          <p:nvPicPr>
            <p:cNvPr id="3" name="Picture 2" descr="Screen Shot 2020-05-20 at 3.50.1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734" y="199016"/>
              <a:ext cx="6577578" cy="5452313"/>
            </a:xfrm>
            <a:prstGeom prst="rect">
              <a:avLst/>
            </a:prstGeom>
          </p:spPr>
        </p:pic>
        <p:sp>
          <p:nvSpPr>
            <p:cNvPr id="4" name="Freeform 3"/>
            <p:cNvSpPr/>
            <p:nvPr/>
          </p:nvSpPr>
          <p:spPr>
            <a:xfrm>
              <a:off x="3740043" y="3079095"/>
              <a:ext cx="1116941" cy="719076"/>
            </a:xfrm>
            <a:custGeom>
              <a:avLst/>
              <a:gdLst>
                <a:gd name="connsiteX0" fmla="*/ 581422 w 1116941"/>
                <a:gd name="connsiteY0" fmla="*/ 61198 h 719076"/>
                <a:gd name="connsiteX1" fmla="*/ 504919 w 1116941"/>
                <a:gd name="connsiteY1" fmla="*/ 45898 h 719076"/>
                <a:gd name="connsiteX2" fmla="*/ 382514 w 1116941"/>
                <a:gd name="connsiteY2" fmla="*/ 76497 h 719076"/>
                <a:gd name="connsiteX3" fmla="*/ 290711 w 1116941"/>
                <a:gd name="connsiteY3" fmla="*/ 107096 h 719076"/>
                <a:gd name="connsiteX4" fmla="*/ 244809 w 1116941"/>
                <a:gd name="connsiteY4" fmla="*/ 122396 h 719076"/>
                <a:gd name="connsiteX5" fmla="*/ 107104 w 1116941"/>
                <a:gd name="connsiteY5" fmla="*/ 229492 h 719076"/>
                <a:gd name="connsiteX6" fmla="*/ 91803 w 1116941"/>
                <a:gd name="connsiteY6" fmla="*/ 275391 h 719076"/>
                <a:gd name="connsiteX7" fmla="*/ 122405 w 1116941"/>
                <a:gd name="connsiteY7" fmla="*/ 428385 h 719076"/>
                <a:gd name="connsiteX8" fmla="*/ 183607 w 1116941"/>
                <a:gd name="connsiteY8" fmla="*/ 520182 h 719076"/>
                <a:gd name="connsiteX9" fmla="*/ 229509 w 1116941"/>
                <a:gd name="connsiteY9" fmla="*/ 550781 h 719076"/>
                <a:gd name="connsiteX10" fmla="*/ 321312 w 1116941"/>
                <a:gd name="connsiteY10" fmla="*/ 611979 h 719076"/>
                <a:gd name="connsiteX11" fmla="*/ 367214 w 1116941"/>
                <a:gd name="connsiteY11" fmla="*/ 642578 h 719076"/>
                <a:gd name="connsiteX12" fmla="*/ 535520 w 1116941"/>
                <a:gd name="connsiteY12" fmla="*/ 688477 h 719076"/>
                <a:gd name="connsiteX13" fmla="*/ 719127 w 1116941"/>
                <a:gd name="connsiteY13" fmla="*/ 719076 h 719076"/>
                <a:gd name="connsiteX14" fmla="*/ 963936 w 1116941"/>
                <a:gd name="connsiteY14" fmla="*/ 703776 h 719076"/>
                <a:gd name="connsiteX15" fmla="*/ 1009837 w 1116941"/>
                <a:gd name="connsiteY15" fmla="*/ 688477 h 719076"/>
                <a:gd name="connsiteX16" fmla="*/ 1071040 w 1116941"/>
                <a:gd name="connsiteY16" fmla="*/ 642578 h 719076"/>
                <a:gd name="connsiteX17" fmla="*/ 1116941 w 1116941"/>
                <a:gd name="connsiteY17" fmla="*/ 596680 h 719076"/>
                <a:gd name="connsiteX18" fmla="*/ 1101641 w 1116941"/>
                <a:gd name="connsiteY18" fmla="*/ 321289 h 719076"/>
                <a:gd name="connsiteX19" fmla="*/ 1040438 w 1116941"/>
                <a:gd name="connsiteY19" fmla="*/ 183594 h 719076"/>
                <a:gd name="connsiteX20" fmla="*/ 994537 w 1116941"/>
                <a:gd name="connsiteY20" fmla="*/ 137695 h 719076"/>
                <a:gd name="connsiteX21" fmla="*/ 841531 w 1116941"/>
                <a:gd name="connsiteY21" fmla="*/ 76497 h 719076"/>
                <a:gd name="connsiteX22" fmla="*/ 795629 w 1116941"/>
                <a:gd name="connsiteY22" fmla="*/ 61198 h 719076"/>
                <a:gd name="connsiteX23" fmla="*/ 749728 w 1116941"/>
                <a:gd name="connsiteY23" fmla="*/ 45898 h 719076"/>
                <a:gd name="connsiteX24" fmla="*/ 612023 w 1116941"/>
                <a:gd name="connsiteY24" fmla="*/ 15299 h 719076"/>
                <a:gd name="connsiteX25" fmla="*/ 566121 w 1116941"/>
                <a:gd name="connsiteY25" fmla="*/ 0 h 719076"/>
                <a:gd name="connsiteX26" fmla="*/ 244809 w 1116941"/>
                <a:gd name="connsiteY26" fmla="*/ 15299 h 719076"/>
                <a:gd name="connsiteX27" fmla="*/ 183607 w 1116941"/>
                <a:gd name="connsiteY27" fmla="*/ 30599 h 719076"/>
                <a:gd name="connsiteX28" fmla="*/ 137705 w 1116941"/>
                <a:gd name="connsiteY28" fmla="*/ 61198 h 719076"/>
                <a:gd name="connsiteX29" fmla="*/ 76503 w 1116941"/>
                <a:gd name="connsiteY29" fmla="*/ 76497 h 719076"/>
                <a:gd name="connsiteX30" fmla="*/ 0 w 1116941"/>
                <a:gd name="connsiteY30" fmla="*/ 107096 h 71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6941" h="719076">
                  <a:moveTo>
                    <a:pt x="581422" y="61198"/>
                  </a:moveTo>
                  <a:cubicBezTo>
                    <a:pt x="555921" y="56098"/>
                    <a:pt x="530848" y="43904"/>
                    <a:pt x="504919" y="45898"/>
                  </a:cubicBezTo>
                  <a:cubicBezTo>
                    <a:pt x="462986" y="49123"/>
                    <a:pt x="422413" y="63198"/>
                    <a:pt x="382514" y="76497"/>
                  </a:cubicBezTo>
                  <a:lnTo>
                    <a:pt x="290711" y="107096"/>
                  </a:lnTo>
                  <a:cubicBezTo>
                    <a:pt x="275410" y="112196"/>
                    <a:pt x="258229" y="113450"/>
                    <a:pt x="244809" y="122396"/>
                  </a:cubicBezTo>
                  <a:cubicBezTo>
                    <a:pt x="135002" y="195596"/>
                    <a:pt x="179012" y="157590"/>
                    <a:pt x="107104" y="229492"/>
                  </a:cubicBezTo>
                  <a:cubicBezTo>
                    <a:pt x="102004" y="244792"/>
                    <a:pt x="91803" y="259264"/>
                    <a:pt x="91803" y="275391"/>
                  </a:cubicBezTo>
                  <a:cubicBezTo>
                    <a:pt x="91803" y="295160"/>
                    <a:pt x="103562" y="394471"/>
                    <a:pt x="122405" y="428385"/>
                  </a:cubicBezTo>
                  <a:cubicBezTo>
                    <a:pt x="140266" y="460533"/>
                    <a:pt x="153007" y="499783"/>
                    <a:pt x="183607" y="520182"/>
                  </a:cubicBezTo>
                  <a:cubicBezTo>
                    <a:pt x="198908" y="530382"/>
                    <a:pt x="215382" y="539009"/>
                    <a:pt x="229509" y="550781"/>
                  </a:cubicBezTo>
                  <a:cubicBezTo>
                    <a:pt x="305918" y="614451"/>
                    <a:pt x="240644" y="585092"/>
                    <a:pt x="321312" y="611979"/>
                  </a:cubicBezTo>
                  <a:cubicBezTo>
                    <a:pt x="336613" y="622179"/>
                    <a:pt x="350410" y="635110"/>
                    <a:pt x="367214" y="642578"/>
                  </a:cubicBezTo>
                  <a:cubicBezTo>
                    <a:pt x="423616" y="667644"/>
                    <a:pt x="475820" y="677942"/>
                    <a:pt x="535520" y="688477"/>
                  </a:cubicBezTo>
                  <a:lnTo>
                    <a:pt x="719127" y="719076"/>
                  </a:lnTo>
                  <a:cubicBezTo>
                    <a:pt x="800730" y="713976"/>
                    <a:pt x="882623" y="712335"/>
                    <a:pt x="963936" y="703776"/>
                  </a:cubicBezTo>
                  <a:cubicBezTo>
                    <a:pt x="979975" y="702088"/>
                    <a:pt x="995834" y="696478"/>
                    <a:pt x="1009837" y="688477"/>
                  </a:cubicBezTo>
                  <a:cubicBezTo>
                    <a:pt x="1031978" y="675826"/>
                    <a:pt x="1051678" y="659173"/>
                    <a:pt x="1071040" y="642578"/>
                  </a:cubicBezTo>
                  <a:cubicBezTo>
                    <a:pt x="1087469" y="628497"/>
                    <a:pt x="1101641" y="611979"/>
                    <a:pt x="1116941" y="596680"/>
                  </a:cubicBezTo>
                  <a:cubicBezTo>
                    <a:pt x="1111841" y="504883"/>
                    <a:pt x="1113045" y="412518"/>
                    <a:pt x="1101641" y="321289"/>
                  </a:cubicBezTo>
                  <a:cubicBezTo>
                    <a:pt x="1095754" y="274192"/>
                    <a:pt x="1071529" y="220900"/>
                    <a:pt x="1040438" y="183594"/>
                  </a:cubicBezTo>
                  <a:cubicBezTo>
                    <a:pt x="1026585" y="166972"/>
                    <a:pt x="1012144" y="150271"/>
                    <a:pt x="994537" y="137695"/>
                  </a:cubicBezTo>
                  <a:cubicBezTo>
                    <a:pt x="955139" y="109555"/>
                    <a:pt x="883334" y="90430"/>
                    <a:pt x="841531" y="76497"/>
                  </a:cubicBezTo>
                  <a:lnTo>
                    <a:pt x="795629" y="61198"/>
                  </a:lnTo>
                  <a:cubicBezTo>
                    <a:pt x="780329" y="56098"/>
                    <a:pt x="765543" y="49061"/>
                    <a:pt x="749728" y="45898"/>
                  </a:cubicBezTo>
                  <a:cubicBezTo>
                    <a:pt x="697127" y="35379"/>
                    <a:pt x="662454" y="29707"/>
                    <a:pt x="612023" y="15299"/>
                  </a:cubicBezTo>
                  <a:cubicBezTo>
                    <a:pt x="596515" y="10869"/>
                    <a:pt x="581422" y="5100"/>
                    <a:pt x="566121" y="0"/>
                  </a:cubicBezTo>
                  <a:cubicBezTo>
                    <a:pt x="459017" y="5100"/>
                    <a:pt x="351693" y="6749"/>
                    <a:pt x="244809" y="15299"/>
                  </a:cubicBezTo>
                  <a:cubicBezTo>
                    <a:pt x="223847" y="16976"/>
                    <a:pt x="202935" y="22316"/>
                    <a:pt x="183607" y="30599"/>
                  </a:cubicBezTo>
                  <a:cubicBezTo>
                    <a:pt x="166705" y="37842"/>
                    <a:pt x="154607" y="53955"/>
                    <a:pt x="137705" y="61198"/>
                  </a:cubicBezTo>
                  <a:cubicBezTo>
                    <a:pt x="118377" y="69481"/>
                    <a:pt x="96452" y="69848"/>
                    <a:pt x="76503" y="76497"/>
                  </a:cubicBezTo>
                  <a:cubicBezTo>
                    <a:pt x="50447" y="85182"/>
                    <a:pt x="0" y="107096"/>
                    <a:pt x="0" y="107096"/>
                  </a:cubicBezTo>
                </a:path>
              </a:pathLst>
            </a:custGeom>
            <a:ln w="127000">
              <a:solidFill>
                <a:srgbClr val="FF0000">
                  <a:alpha val="53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27177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58E3C1-9061-D445-9153-E9D89C523717}"/>
              </a:ext>
            </a:extLst>
          </p:cNvPr>
          <p:cNvPicPr>
            <a:picLocks noChangeAspect="1"/>
          </p:cNvPicPr>
          <p:nvPr/>
        </p:nvPicPr>
        <p:blipFill>
          <a:blip r:embed="rId2"/>
          <a:stretch>
            <a:fillRect/>
          </a:stretch>
        </p:blipFill>
        <p:spPr>
          <a:xfrm>
            <a:off x="1744018" y="0"/>
            <a:ext cx="5655963" cy="6858000"/>
          </a:xfrm>
          <a:prstGeom prst="rect">
            <a:avLst/>
          </a:prstGeom>
        </p:spPr>
      </p:pic>
    </p:spTree>
    <p:extLst>
      <p:ext uri="{BB962C8B-B14F-4D97-AF65-F5344CB8AC3E}">
        <p14:creationId xmlns:p14="http://schemas.microsoft.com/office/powerpoint/2010/main" val="2222092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F1CD2-905C-7DAD-F7AA-0AD54B4F1593}"/>
              </a:ext>
            </a:extLst>
          </p:cNvPr>
          <p:cNvSpPr>
            <a:spLocks noGrp="1"/>
          </p:cNvSpPr>
          <p:nvPr>
            <p:ph type="title"/>
          </p:nvPr>
        </p:nvSpPr>
        <p:spPr>
          <a:xfrm>
            <a:off x="457200" y="274638"/>
            <a:ext cx="8229600" cy="513860"/>
          </a:xfrm>
        </p:spPr>
        <p:txBody>
          <a:bodyPr>
            <a:normAutofit fontScale="90000"/>
          </a:bodyPr>
          <a:lstStyle/>
          <a:p>
            <a:r>
              <a:rPr lang="en-US" sz="2800" dirty="0">
                <a:latin typeface="Book Antiqua" panose="02040602050305030304" pitchFamily="18" charset="0"/>
                <a:cs typeface="Calibri"/>
              </a:rPr>
              <a:t>Lots of Example Sims</a:t>
            </a:r>
            <a:endParaRPr lang="en-US" sz="2800" dirty="0">
              <a:latin typeface="Book Antiqua" panose="02040602050305030304" pitchFamily="18" charset="0"/>
            </a:endParaRPr>
          </a:p>
        </p:txBody>
      </p:sp>
      <p:pic>
        <p:nvPicPr>
          <p:cNvPr id="6" name="Picture 5">
            <a:extLst>
              <a:ext uri="{FF2B5EF4-FFF2-40B4-BE49-F238E27FC236}">
                <a16:creationId xmlns:a16="http://schemas.microsoft.com/office/drawing/2014/main" id="{9846E5DD-6DE4-ACDC-5A00-6C2A4788DCC9}"/>
              </a:ext>
            </a:extLst>
          </p:cNvPr>
          <p:cNvPicPr>
            <a:picLocks noChangeAspect="1"/>
          </p:cNvPicPr>
          <p:nvPr/>
        </p:nvPicPr>
        <p:blipFill>
          <a:blip r:embed="rId2"/>
          <a:stretch>
            <a:fillRect/>
          </a:stretch>
        </p:blipFill>
        <p:spPr>
          <a:xfrm>
            <a:off x="388747" y="814170"/>
            <a:ext cx="1720850" cy="1092200"/>
          </a:xfrm>
          <a:prstGeom prst="rect">
            <a:avLst/>
          </a:prstGeom>
        </p:spPr>
      </p:pic>
      <p:pic>
        <p:nvPicPr>
          <p:cNvPr id="7" name="Picture 6">
            <a:extLst>
              <a:ext uri="{FF2B5EF4-FFF2-40B4-BE49-F238E27FC236}">
                <a16:creationId xmlns:a16="http://schemas.microsoft.com/office/drawing/2014/main" id="{2E6689D7-16DA-AFDA-B363-BA4DBF214F11}"/>
              </a:ext>
            </a:extLst>
          </p:cNvPr>
          <p:cNvPicPr>
            <a:picLocks noChangeAspect="1"/>
          </p:cNvPicPr>
          <p:nvPr/>
        </p:nvPicPr>
        <p:blipFill>
          <a:blip r:embed="rId3"/>
          <a:stretch>
            <a:fillRect/>
          </a:stretch>
        </p:blipFill>
        <p:spPr>
          <a:xfrm>
            <a:off x="4653329" y="1118967"/>
            <a:ext cx="2630156" cy="1866177"/>
          </a:xfrm>
          <a:prstGeom prst="rect">
            <a:avLst/>
          </a:prstGeom>
        </p:spPr>
      </p:pic>
      <p:pic>
        <p:nvPicPr>
          <p:cNvPr id="9" name="Picture 8">
            <a:extLst>
              <a:ext uri="{FF2B5EF4-FFF2-40B4-BE49-F238E27FC236}">
                <a16:creationId xmlns:a16="http://schemas.microsoft.com/office/drawing/2014/main" id="{423764B2-A2AD-D140-5EFE-1D95E4F5CC8C}"/>
              </a:ext>
            </a:extLst>
          </p:cNvPr>
          <p:cNvPicPr>
            <a:picLocks noChangeAspect="1"/>
          </p:cNvPicPr>
          <p:nvPr/>
        </p:nvPicPr>
        <p:blipFill>
          <a:blip r:embed="rId4"/>
          <a:stretch>
            <a:fillRect/>
          </a:stretch>
        </p:blipFill>
        <p:spPr>
          <a:xfrm>
            <a:off x="167752" y="5320582"/>
            <a:ext cx="3835400" cy="1397000"/>
          </a:xfrm>
          <a:prstGeom prst="rect">
            <a:avLst/>
          </a:prstGeom>
        </p:spPr>
      </p:pic>
      <p:pic>
        <p:nvPicPr>
          <p:cNvPr id="10" name="Picture 9">
            <a:extLst>
              <a:ext uri="{FF2B5EF4-FFF2-40B4-BE49-F238E27FC236}">
                <a16:creationId xmlns:a16="http://schemas.microsoft.com/office/drawing/2014/main" id="{BDC3E778-2F52-B187-DCE8-6DA6533F6962}"/>
              </a:ext>
            </a:extLst>
          </p:cNvPr>
          <p:cNvPicPr>
            <a:picLocks noChangeAspect="1"/>
          </p:cNvPicPr>
          <p:nvPr/>
        </p:nvPicPr>
        <p:blipFill>
          <a:blip r:embed="rId5"/>
          <a:stretch>
            <a:fillRect/>
          </a:stretch>
        </p:blipFill>
        <p:spPr>
          <a:xfrm>
            <a:off x="278219" y="2619816"/>
            <a:ext cx="2857228" cy="2722241"/>
          </a:xfrm>
          <a:prstGeom prst="rect">
            <a:avLst/>
          </a:prstGeom>
        </p:spPr>
      </p:pic>
      <p:pic>
        <p:nvPicPr>
          <p:cNvPr id="1026" name="Picture 2">
            <a:extLst>
              <a:ext uri="{FF2B5EF4-FFF2-40B4-BE49-F238E27FC236}">
                <a16:creationId xmlns:a16="http://schemas.microsoft.com/office/drawing/2014/main" id="{CFEB68E3-582D-40B4-3760-E93E8B1357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31419" y="1097486"/>
            <a:ext cx="1692763" cy="168147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25D059B-C4E7-AC72-2057-9C9FAED499AE}"/>
              </a:ext>
            </a:extLst>
          </p:cNvPr>
          <p:cNvPicPr>
            <a:picLocks noChangeAspect="1"/>
          </p:cNvPicPr>
          <p:nvPr/>
        </p:nvPicPr>
        <p:blipFill>
          <a:blip r:embed="rId7"/>
          <a:stretch>
            <a:fillRect/>
          </a:stretch>
        </p:blipFill>
        <p:spPr>
          <a:xfrm>
            <a:off x="2249832" y="1089832"/>
            <a:ext cx="2532599" cy="2478942"/>
          </a:xfrm>
          <a:prstGeom prst="rect">
            <a:avLst/>
          </a:prstGeom>
        </p:spPr>
      </p:pic>
      <p:pic>
        <p:nvPicPr>
          <p:cNvPr id="12" name="Picture 11">
            <a:extLst>
              <a:ext uri="{FF2B5EF4-FFF2-40B4-BE49-F238E27FC236}">
                <a16:creationId xmlns:a16="http://schemas.microsoft.com/office/drawing/2014/main" id="{25BA065C-79C7-406B-B83A-731B653E5171}"/>
              </a:ext>
            </a:extLst>
          </p:cNvPr>
          <p:cNvPicPr>
            <a:picLocks noChangeAspect="1"/>
          </p:cNvPicPr>
          <p:nvPr/>
        </p:nvPicPr>
        <p:blipFill>
          <a:blip r:embed="rId8"/>
          <a:stretch>
            <a:fillRect/>
          </a:stretch>
        </p:blipFill>
        <p:spPr>
          <a:xfrm>
            <a:off x="2744434" y="3664782"/>
            <a:ext cx="2996527" cy="1782125"/>
          </a:xfrm>
          <a:prstGeom prst="rect">
            <a:avLst/>
          </a:prstGeom>
        </p:spPr>
      </p:pic>
      <p:pic>
        <p:nvPicPr>
          <p:cNvPr id="8" name="Picture 7">
            <a:extLst>
              <a:ext uri="{FF2B5EF4-FFF2-40B4-BE49-F238E27FC236}">
                <a16:creationId xmlns:a16="http://schemas.microsoft.com/office/drawing/2014/main" id="{BCAF35F5-6800-BF79-9A38-4ADAA2C6C73A}"/>
              </a:ext>
            </a:extLst>
          </p:cNvPr>
          <p:cNvPicPr>
            <a:picLocks noChangeAspect="1"/>
          </p:cNvPicPr>
          <p:nvPr/>
        </p:nvPicPr>
        <p:blipFill>
          <a:blip r:embed="rId9"/>
          <a:stretch>
            <a:fillRect/>
          </a:stretch>
        </p:blipFill>
        <p:spPr>
          <a:xfrm>
            <a:off x="4983784" y="3877650"/>
            <a:ext cx="4040398" cy="2860282"/>
          </a:xfrm>
          <a:prstGeom prst="rect">
            <a:avLst/>
          </a:prstGeom>
        </p:spPr>
      </p:pic>
      <p:pic>
        <p:nvPicPr>
          <p:cNvPr id="13" name="Picture 12">
            <a:extLst>
              <a:ext uri="{FF2B5EF4-FFF2-40B4-BE49-F238E27FC236}">
                <a16:creationId xmlns:a16="http://schemas.microsoft.com/office/drawing/2014/main" id="{F3D8D8E7-52C5-90E0-D968-E8B008E29CB9}"/>
              </a:ext>
            </a:extLst>
          </p:cNvPr>
          <p:cNvPicPr>
            <a:picLocks noChangeAspect="1"/>
          </p:cNvPicPr>
          <p:nvPr/>
        </p:nvPicPr>
        <p:blipFill>
          <a:blip r:embed="rId10"/>
          <a:stretch>
            <a:fillRect/>
          </a:stretch>
        </p:blipFill>
        <p:spPr>
          <a:xfrm>
            <a:off x="6229978" y="2960915"/>
            <a:ext cx="2794204" cy="1647775"/>
          </a:xfrm>
          <a:prstGeom prst="rect">
            <a:avLst/>
          </a:prstGeom>
        </p:spPr>
      </p:pic>
    </p:spTree>
    <p:extLst>
      <p:ext uri="{BB962C8B-B14F-4D97-AF65-F5344CB8AC3E}">
        <p14:creationId xmlns:p14="http://schemas.microsoft.com/office/powerpoint/2010/main" val="3586796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38415" y="2889417"/>
            <a:ext cx="1400143" cy="584776"/>
          </a:xfrm>
          <a:prstGeom prst="rect">
            <a:avLst/>
          </a:prstGeom>
          <a:noFill/>
        </p:spPr>
        <p:txBody>
          <a:bodyPr wrap="none" rtlCol="0">
            <a:spAutoFit/>
          </a:bodyPr>
          <a:lstStyle/>
          <a:p>
            <a:r>
              <a:rPr lang="en-US" sz="3200">
                <a:latin typeface="Century Schoolbook"/>
                <a:cs typeface="Century Schoolbook"/>
              </a:rPr>
              <a:t>Enjoy!</a:t>
            </a:r>
          </a:p>
        </p:txBody>
      </p:sp>
    </p:spTree>
    <p:extLst>
      <p:ext uri="{BB962C8B-B14F-4D97-AF65-F5344CB8AC3E}">
        <p14:creationId xmlns:p14="http://schemas.microsoft.com/office/powerpoint/2010/main" val="1497946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90641" y="2323690"/>
            <a:ext cx="6889146" cy="2062103"/>
          </a:xfrm>
          <a:prstGeom prst="rect">
            <a:avLst/>
          </a:prstGeom>
        </p:spPr>
        <p:txBody>
          <a:bodyPr wrap="square">
            <a:spAutoFit/>
          </a:bodyPr>
          <a:lstStyle/>
          <a:p>
            <a:r>
              <a:rPr lang="en-US" sz="3200">
                <a:latin typeface="Century Schoolbook"/>
                <a:cs typeface="Century Schoolbook"/>
              </a:rPr>
              <a:t>Trick is a NASA Open-Source simulation development framework for running time-based physics models. </a:t>
            </a:r>
          </a:p>
        </p:txBody>
      </p:sp>
    </p:spTree>
    <p:extLst>
      <p:ext uri="{BB962C8B-B14F-4D97-AF65-F5344CB8AC3E}">
        <p14:creationId xmlns:p14="http://schemas.microsoft.com/office/powerpoint/2010/main" val="3947798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DA76F9-507A-5E45-940D-115AB72D5A80}"/>
              </a:ext>
            </a:extLst>
          </p:cNvPr>
          <p:cNvPicPr>
            <a:picLocks noChangeAspect="1"/>
          </p:cNvPicPr>
          <p:nvPr/>
        </p:nvPicPr>
        <p:blipFill>
          <a:blip r:embed="rId2"/>
          <a:stretch>
            <a:fillRect/>
          </a:stretch>
        </p:blipFill>
        <p:spPr>
          <a:xfrm>
            <a:off x="0" y="1065227"/>
            <a:ext cx="9144000" cy="4727545"/>
          </a:xfrm>
          <a:prstGeom prst="rect">
            <a:avLst/>
          </a:prstGeom>
        </p:spPr>
      </p:pic>
      <p:sp>
        <p:nvSpPr>
          <p:cNvPr id="7" name="TextBox 6">
            <a:extLst>
              <a:ext uri="{FF2B5EF4-FFF2-40B4-BE49-F238E27FC236}">
                <a16:creationId xmlns:a16="http://schemas.microsoft.com/office/drawing/2014/main" id="{4C61971F-8494-9C44-ACD0-9C2B55014D56}"/>
              </a:ext>
            </a:extLst>
          </p:cNvPr>
          <p:cNvSpPr txBox="1"/>
          <p:nvPr/>
        </p:nvSpPr>
        <p:spPr>
          <a:xfrm>
            <a:off x="1760913" y="6117606"/>
            <a:ext cx="6134732" cy="369332"/>
          </a:xfrm>
          <a:prstGeom prst="rect">
            <a:avLst/>
          </a:prstGeom>
          <a:noFill/>
        </p:spPr>
        <p:txBody>
          <a:bodyPr wrap="square">
            <a:spAutoFit/>
          </a:bodyPr>
          <a:lstStyle/>
          <a:p>
            <a:pPr algn="l"/>
            <a:r>
              <a:rPr lang="en-US" i="0" u="none" strike="noStrike">
                <a:solidFill>
                  <a:srgbClr val="333333"/>
                </a:solidFill>
                <a:effectLst/>
                <a:latin typeface="Century Schoolbook" panose="02040604050505020304" pitchFamily="18" charset="0"/>
              </a:rPr>
              <a:t>Special Purpose Dexterous Manipulator (SPDM)</a:t>
            </a:r>
          </a:p>
        </p:txBody>
      </p:sp>
    </p:spTree>
    <p:extLst>
      <p:ext uri="{BB962C8B-B14F-4D97-AF65-F5344CB8AC3E}">
        <p14:creationId xmlns:p14="http://schemas.microsoft.com/office/powerpoint/2010/main" val="3217949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8B54E0-8D35-F149-813B-3FCE0EEDBD6B}"/>
              </a:ext>
            </a:extLst>
          </p:cNvPr>
          <p:cNvPicPr>
            <a:picLocks noChangeAspect="1"/>
          </p:cNvPicPr>
          <p:nvPr/>
        </p:nvPicPr>
        <p:blipFill>
          <a:blip r:embed="rId2"/>
          <a:stretch>
            <a:fillRect/>
          </a:stretch>
        </p:blipFill>
        <p:spPr>
          <a:xfrm>
            <a:off x="654050" y="685800"/>
            <a:ext cx="7835900" cy="5219700"/>
          </a:xfrm>
          <a:prstGeom prst="rect">
            <a:avLst/>
          </a:prstGeom>
          <a:ln w="50800">
            <a:solidFill>
              <a:schemeClr val="tx1">
                <a:lumMod val="65000"/>
                <a:lumOff val="35000"/>
              </a:schemeClr>
            </a:solidFill>
          </a:ln>
          <a:effectLst>
            <a:outerShdw blurRad="639595" dist="38100" dir="2700000" algn="tl" rotWithShape="0">
              <a:prstClr val="black">
                <a:alpha val="50000"/>
              </a:prstClr>
            </a:outerShdw>
          </a:effectLst>
        </p:spPr>
      </p:pic>
      <p:sp>
        <p:nvSpPr>
          <p:cNvPr id="4" name="TextBox 3">
            <a:extLst>
              <a:ext uri="{FF2B5EF4-FFF2-40B4-BE49-F238E27FC236}">
                <a16:creationId xmlns:a16="http://schemas.microsoft.com/office/drawing/2014/main" id="{B32E14AF-AEA6-6A41-AFC1-240E3754E560}"/>
              </a:ext>
            </a:extLst>
          </p:cNvPr>
          <p:cNvSpPr txBox="1"/>
          <p:nvPr/>
        </p:nvSpPr>
        <p:spPr>
          <a:xfrm>
            <a:off x="3440119" y="6140919"/>
            <a:ext cx="2263761" cy="369332"/>
          </a:xfrm>
          <a:prstGeom prst="rect">
            <a:avLst/>
          </a:prstGeom>
          <a:noFill/>
        </p:spPr>
        <p:txBody>
          <a:bodyPr wrap="none" rtlCol="0">
            <a:spAutoFit/>
          </a:bodyPr>
          <a:lstStyle/>
          <a:p>
            <a:r>
              <a:rPr lang="en-US">
                <a:latin typeface="Century Schoolbook" panose="02040604050505020304" pitchFamily="18" charset="0"/>
              </a:rPr>
              <a:t>Virtual Reality Lab</a:t>
            </a:r>
          </a:p>
        </p:txBody>
      </p:sp>
    </p:spTree>
    <p:extLst>
      <p:ext uri="{BB962C8B-B14F-4D97-AF65-F5344CB8AC3E}">
        <p14:creationId xmlns:p14="http://schemas.microsoft.com/office/powerpoint/2010/main" val="3665111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00D476-3E82-4845-A857-204E68295BF7}"/>
              </a:ext>
            </a:extLst>
          </p:cNvPr>
          <p:cNvPicPr>
            <a:picLocks noChangeAspect="1"/>
          </p:cNvPicPr>
          <p:nvPr/>
        </p:nvPicPr>
        <p:blipFill>
          <a:blip r:embed="rId2"/>
          <a:stretch>
            <a:fillRect/>
          </a:stretch>
        </p:blipFill>
        <p:spPr>
          <a:xfrm>
            <a:off x="1070445" y="782903"/>
            <a:ext cx="7003109" cy="4743254"/>
          </a:xfrm>
          <a:prstGeom prst="rect">
            <a:avLst/>
          </a:prstGeom>
          <a:ln w="50800">
            <a:solidFill>
              <a:schemeClr val="tx1">
                <a:lumMod val="65000"/>
                <a:lumOff val="35000"/>
              </a:schemeClr>
            </a:solidFill>
          </a:ln>
          <a:effectLst>
            <a:outerShdw blurRad="629803" dist="50800" dir="5400000" algn="ctr" rotWithShape="0">
              <a:srgbClr val="000000">
                <a:alpha val="48000"/>
              </a:srgbClr>
            </a:outerShdw>
          </a:effectLst>
        </p:spPr>
      </p:pic>
      <p:sp>
        <p:nvSpPr>
          <p:cNvPr id="6" name="TextBox 5">
            <a:extLst>
              <a:ext uri="{FF2B5EF4-FFF2-40B4-BE49-F238E27FC236}">
                <a16:creationId xmlns:a16="http://schemas.microsoft.com/office/drawing/2014/main" id="{E526E7B0-B5E1-864F-9391-744E52B808FF}"/>
              </a:ext>
            </a:extLst>
          </p:cNvPr>
          <p:cNvSpPr txBox="1"/>
          <p:nvPr/>
        </p:nvSpPr>
        <p:spPr>
          <a:xfrm>
            <a:off x="4107770" y="6121668"/>
            <a:ext cx="1099981" cy="369332"/>
          </a:xfrm>
          <a:prstGeom prst="rect">
            <a:avLst/>
          </a:prstGeom>
          <a:noFill/>
        </p:spPr>
        <p:txBody>
          <a:bodyPr wrap="none" rtlCol="0">
            <a:spAutoFit/>
          </a:bodyPr>
          <a:lstStyle/>
          <a:p>
            <a:r>
              <a:rPr lang="en-US">
                <a:latin typeface="Century Schoolbook" panose="02040604050505020304" pitchFamily="18" charset="0"/>
              </a:rPr>
              <a:t>MMSEV</a:t>
            </a:r>
          </a:p>
        </p:txBody>
      </p:sp>
      <p:sp>
        <p:nvSpPr>
          <p:cNvPr id="4" name="TextBox 3">
            <a:extLst>
              <a:ext uri="{FF2B5EF4-FFF2-40B4-BE49-F238E27FC236}">
                <a16:creationId xmlns:a16="http://schemas.microsoft.com/office/drawing/2014/main" id="{9B89F25E-ACB2-704E-8837-BB106559F4FD}"/>
              </a:ext>
            </a:extLst>
          </p:cNvPr>
          <p:cNvSpPr txBox="1"/>
          <p:nvPr/>
        </p:nvSpPr>
        <p:spPr>
          <a:xfrm>
            <a:off x="2382137" y="5705765"/>
            <a:ext cx="4551246" cy="369332"/>
          </a:xfrm>
          <a:prstGeom prst="rect">
            <a:avLst/>
          </a:prstGeom>
          <a:noFill/>
        </p:spPr>
        <p:txBody>
          <a:bodyPr wrap="none" rtlCol="0">
            <a:spAutoFit/>
          </a:bodyPr>
          <a:lstStyle/>
          <a:p>
            <a:r>
              <a:rPr lang="en-US">
                <a:latin typeface="Century Schoolbook" panose="02040604050505020304" pitchFamily="18" charset="0"/>
              </a:rPr>
              <a:t>Multi-Mission Space Exploration Vehicle</a:t>
            </a:r>
          </a:p>
        </p:txBody>
      </p:sp>
    </p:spTree>
    <p:extLst>
      <p:ext uri="{BB962C8B-B14F-4D97-AF65-F5344CB8AC3E}">
        <p14:creationId xmlns:p14="http://schemas.microsoft.com/office/powerpoint/2010/main" val="395900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1FDD35-7E89-2C48-B674-4B18F18DBF72}"/>
              </a:ext>
            </a:extLst>
          </p:cNvPr>
          <p:cNvPicPr>
            <a:picLocks noChangeAspect="1"/>
          </p:cNvPicPr>
          <p:nvPr/>
        </p:nvPicPr>
        <p:blipFill>
          <a:blip r:embed="rId3"/>
          <a:stretch>
            <a:fillRect/>
          </a:stretch>
        </p:blipFill>
        <p:spPr>
          <a:xfrm>
            <a:off x="852877" y="758628"/>
            <a:ext cx="7438245" cy="4080409"/>
          </a:xfrm>
          <a:prstGeom prst="rect">
            <a:avLst/>
          </a:prstGeom>
          <a:ln w="50800">
            <a:solidFill>
              <a:schemeClr val="tx1">
                <a:lumMod val="65000"/>
                <a:lumOff val="35000"/>
              </a:schemeClr>
            </a:solidFill>
          </a:ln>
          <a:effectLst>
            <a:outerShdw blurRad="635000" dist="38100" dir="2700000" algn="tl" rotWithShape="0">
              <a:prstClr val="black">
                <a:alpha val="40000"/>
              </a:prstClr>
            </a:outerShdw>
          </a:effectLst>
        </p:spPr>
      </p:pic>
      <p:sp>
        <p:nvSpPr>
          <p:cNvPr id="6" name="TextBox 5">
            <a:extLst>
              <a:ext uri="{FF2B5EF4-FFF2-40B4-BE49-F238E27FC236}">
                <a16:creationId xmlns:a16="http://schemas.microsoft.com/office/drawing/2014/main" id="{8DAD8C63-AA65-BE49-BFE4-A1281B91C081}"/>
              </a:ext>
            </a:extLst>
          </p:cNvPr>
          <p:cNvSpPr txBox="1"/>
          <p:nvPr/>
        </p:nvSpPr>
        <p:spPr>
          <a:xfrm>
            <a:off x="4022008" y="5377200"/>
            <a:ext cx="1099981" cy="369332"/>
          </a:xfrm>
          <a:prstGeom prst="rect">
            <a:avLst/>
          </a:prstGeom>
          <a:noFill/>
        </p:spPr>
        <p:txBody>
          <a:bodyPr wrap="none" rtlCol="0">
            <a:spAutoFit/>
          </a:bodyPr>
          <a:lstStyle/>
          <a:p>
            <a:r>
              <a:rPr lang="en-US">
                <a:latin typeface="Century Schoolbook" panose="02040604050505020304" pitchFamily="18" charset="0"/>
              </a:rPr>
              <a:t>MMSEV</a:t>
            </a:r>
          </a:p>
        </p:txBody>
      </p:sp>
    </p:spTree>
    <p:extLst>
      <p:ext uri="{BB962C8B-B14F-4D97-AF65-F5344CB8AC3E}">
        <p14:creationId xmlns:p14="http://schemas.microsoft.com/office/powerpoint/2010/main" val="15529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51121A-1EF5-DC42-93C7-CB77FC4B1EE8}"/>
              </a:ext>
            </a:extLst>
          </p:cNvPr>
          <p:cNvPicPr>
            <a:picLocks noChangeAspect="1"/>
          </p:cNvPicPr>
          <p:nvPr/>
        </p:nvPicPr>
        <p:blipFill>
          <a:blip r:embed="rId2"/>
          <a:stretch>
            <a:fillRect/>
          </a:stretch>
        </p:blipFill>
        <p:spPr>
          <a:xfrm>
            <a:off x="844311" y="0"/>
            <a:ext cx="5143500" cy="6858000"/>
          </a:xfrm>
          <a:prstGeom prst="rect">
            <a:avLst/>
          </a:prstGeom>
        </p:spPr>
      </p:pic>
      <p:sp>
        <p:nvSpPr>
          <p:cNvPr id="6" name="TextBox 5">
            <a:extLst>
              <a:ext uri="{FF2B5EF4-FFF2-40B4-BE49-F238E27FC236}">
                <a16:creationId xmlns:a16="http://schemas.microsoft.com/office/drawing/2014/main" id="{E6B38D20-83AA-EC4C-9CA3-44467B2BFA77}"/>
              </a:ext>
            </a:extLst>
          </p:cNvPr>
          <p:cNvSpPr txBox="1"/>
          <p:nvPr/>
        </p:nvSpPr>
        <p:spPr>
          <a:xfrm>
            <a:off x="6780363" y="3059668"/>
            <a:ext cx="1854995" cy="646331"/>
          </a:xfrm>
          <a:prstGeom prst="rect">
            <a:avLst/>
          </a:prstGeom>
          <a:noFill/>
        </p:spPr>
        <p:txBody>
          <a:bodyPr wrap="none" rtlCol="0">
            <a:spAutoFit/>
          </a:bodyPr>
          <a:lstStyle/>
          <a:p>
            <a:pPr algn="ctr"/>
            <a:r>
              <a:rPr lang="en-US">
                <a:latin typeface="Century Schoolbook" panose="02040604050505020304" pitchFamily="18" charset="0"/>
              </a:rPr>
              <a:t>Robotic Trainer</a:t>
            </a:r>
          </a:p>
          <a:p>
            <a:pPr algn="ctr"/>
            <a:r>
              <a:rPr lang="en-US">
                <a:latin typeface="Century Schoolbook" panose="02040604050505020304" pitchFamily="18" charset="0"/>
              </a:rPr>
              <a:t>ISS Cupola</a:t>
            </a:r>
          </a:p>
        </p:txBody>
      </p:sp>
    </p:spTree>
    <p:extLst>
      <p:ext uri="{BB962C8B-B14F-4D97-AF65-F5344CB8AC3E}">
        <p14:creationId xmlns:p14="http://schemas.microsoft.com/office/powerpoint/2010/main" val="3074963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1FA807-4880-5A43-8D37-5D2BDBB5C373}"/>
              </a:ext>
            </a:extLst>
          </p:cNvPr>
          <p:cNvPicPr>
            <a:picLocks noChangeAspect="1"/>
          </p:cNvPicPr>
          <p:nvPr/>
        </p:nvPicPr>
        <p:blipFill>
          <a:blip r:embed="rId3"/>
          <a:stretch>
            <a:fillRect/>
          </a:stretch>
        </p:blipFill>
        <p:spPr>
          <a:xfrm>
            <a:off x="1054128" y="653432"/>
            <a:ext cx="7035744" cy="4778779"/>
          </a:xfrm>
          <a:prstGeom prst="rect">
            <a:avLst/>
          </a:prstGeom>
          <a:ln w="50800">
            <a:solidFill>
              <a:schemeClr val="tx1">
                <a:lumMod val="65000"/>
                <a:lumOff val="35000"/>
              </a:schemeClr>
            </a:solidFill>
          </a:ln>
          <a:effectLst>
            <a:outerShdw blurRad="594972" dist="50800" dir="5400000" algn="ctr" rotWithShape="0">
              <a:srgbClr val="000000">
                <a:alpha val="52000"/>
              </a:srgbClr>
            </a:outerShdw>
          </a:effectLst>
        </p:spPr>
      </p:pic>
      <p:sp>
        <p:nvSpPr>
          <p:cNvPr id="4" name="TextBox 3">
            <a:extLst>
              <a:ext uri="{FF2B5EF4-FFF2-40B4-BE49-F238E27FC236}">
                <a16:creationId xmlns:a16="http://schemas.microsoft.com/office/drawing/2014/main" id="{00172AC4-F916-5848-A236-343424B37320}"/>
              </a:ext>
            </a:extLst>
          </p:cNvPr>
          <p:cNvSpPr txBox="1"/>
          <p:nvPr/>
        </p:nvSpPr>
        <p:spPr>
          <a:xfrm>
            <a:off x="1486614" y="5756674"/>
            <a:ext cx="6417141" cy="369332"/>
          </a:xfrm>
          <a:prstGeom prst="rect">
            <a:avLst/>
          </a:prstGeom>
          <a:noFill/>
        </p:spPr>
        <p:txBody>
          <a:bodyPr wrap="none" rtlCol="0">
            <a:spAutoFit/>
          </a:bodyPr>
          <a:lstStyle/>
          <a:p>
            <a:r>
              <a:rPr lang="en-US">
                <a:latin typeface="Century Schoolbook" panose="02040604050505020304" pitchFamily="18" charset="0"/>
              </a:rPr>
              <a:t>Robotic Arm Trainer Onboard International Space Station</a:t>
            </a:r>
          </a:p>
        </p:txBody>
      </p:sp>
    </p:spTree>
    <p:extLst>
      <p:ext uri="{BB962C8B-B14F-4D97-AF65-F5344CB8AC3E}">
        <p14:creationId xmlns:p14="http://schemas.microsoft.com/office/powerpoint/2010/main" val="33183618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2B005CDF7BAE458F1409CBC327AF67" ma:contentTypeVersion="8" ma:contentTypeDescription="Create a new document." ma:contentTypeScope="" ma:versionID="be6e2c0c44e3affc05548383593102ba">
  <xsd:schema xmlns:xsd="http://www.w3.org/2001/XMLSchema" xmlns:xs="http://www.w3.org/2001/XMLSchema" xmlns:p="http://schemas.microsoft.com/office/2006/metadata/properties" xmlns:ns2="7d17a605-0600-41ab-88ad-d17afa613761" targetNamespace="http://schemas.microsoft.com/office/2006/metadata/properties" ma:root="true" ma:fieldsID="99fd91d3d87e730f303b2e173d63d725" ns2:_="">
    <xsd:import namespace="7d17a605-0600-41ab-88ad-d17afa61376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17a605-0600-41ab-88ad-d17afa6137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1D739A-2A19-4659-9F47-A151C2CA599F}">
  <ds:schemaRefs>
    <ds:schemaRef ds:uri="http://schemas.microsoft.com/sharepoint/v3/contenttype/forms"/>
  </ds:schemaRefs>
</ds:datastoreItem>
</file>

<file path=customXml/itemProps2.xml><?xml version="1.0" encoding="utf-8"?>
<ds:datastoreItem xmlns:ds="http://schemas.openxmlformats.org/officeDocument/2006/customXml" ds:itemID="{6A2E63C5-B156-403F-B134-FBAA533CB3B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47579F9-D0AB-4CA6-8A85-88BECD7B9E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17a605-0600-41ab-88ad-d17afa6137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128</TotalTime>
  <Words>613</Words>
  <Application>Microsoft Office PowerPoint</Application>
  <PresentationFormat>On-screen Show (4:3)</PresentationFormat>
  <Paragraphs>105</Paragraphs>
  <Slides>26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Book Antiqua</vt:lpstr>
      <vt:lpstr>Calibri</vt:lpstr>
      <vt:lpstr>Century Schoolbook</vt:lpstr>
      <vt:lpstr>Consolas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Lots of Example Sims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dc:creator>
  <cp:lastModifiedBy>Harmeyer, Sean G. (JSC-ER711)</cp:lastModifiedBy>
  <cp:revision>3</cp:revision>
  <cp:lastPrinted>2022-02-02T14:42:19Z</cp:lastPrinted>
  <dcterms:created xsi:type="dcterms:W3CDTF">2020-05-20T20:19:14Z</dcterms:created>
  <dcterms:modified xsi:type="dcterms:W3CDTF">2025-02-19T14:55:05Z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0x010100AE2B005CDF7BAE458F1409CBC327AF67</vt:lpwstr>
  </property>
</Properties>
</file>